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89" r:id="rId2"/>
    <p:sldId id="296" r:id="rId3"/>
    <p:sldId id="291" r:id="rId4"/>
    <p:sldId id="283" r:id="rId5"/>
    <p:sldId id="259" r:id="rId6"/>
    <p:sldId id="280" r:id="rId7"/>
    <p:sldId id="267" r:id="rId8"/>
    <p:sldId id="269" r:id="rId9"/>
    <p:sldId id="270" r:id="rId10"/>
    <p:sldId id="295" r:id="rId11"/>
    <p:sldId id="287" r:id="rId12"/>
    <p:sldId id="293" r:id="rId13"/>
    <p:sldId id="29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5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9"/>
    <p:restoredTop sz="94692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&#1054;&#1083;&#1100;&#1075;&#1072;\Desktop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76510613698301"/>
          <c:y val="0.10422684516535199"/>
          <c:w val="0.60088574957542096"/>
          <c:h val="0.72585629921259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Лист1!$B$20</c:f>
              <c:strCache>
                <c:ptCount val="1"/>
                <c:pt idx="0">
                  <c:v>Отслужили нормативный срок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Pt>
            <c:idx val="3"/>
            <c:invertIfNegative val="0"/>
            <c:bubble3D val="0"/>
          </c:dPt>
          <c:dLbls>
            <c:delete val="1"/>
          </c:dLbls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forward val="2"/>
            <c:dispRSqr val="0"/>
            <c:dispEq val="0"/>
          </c:trendline>
          <c:cat>
            <c:numRef>
              <c:f>Лист1!$A$21:$A$25</c:f>
              <c:numCache>
                <c:formatCode>General</c:formatCode>
                <c:ptCount val="5"/>
                <c:pt idx="0">
                  <c:v>2010</c:v>
                </c:pt>
                <c:pt idx="1">
                  <c:v>2014</c:v>
                </c:pt>
                <c:pt idx="2">
                  <c:v>2018</c:v>
                </c:pt>
                <c:pt idx="3">
                  <c:v>2022</c:v>
                </c:pt>
                <c:pt idx="4">
                  <c:v>2026</c:v>
                </c:pt>
              </c:numCache>
            </c:numRef>
          </c:cat>
          <c:val>
            <c:numRef>
              <c:f>Лист1!$B$21:$B$25</c:f>
              <c:numCache>
                <c:formatCode>General</c:formatCode>
                <c:ptCount val="5"/>
                <c:pt idx="0">
                  <c:v>900</c:v>
                </c:pt>
                <c:pt idx="1">
                  <c:v>1000</c:v>
                </c:pt>
                <c:pt idx="2">
                  <c:v>1100</c:v>
                </c:pt>
                <c:pt idx="3">
                  <c:v>1200</c:v>
                </c:pt>
                <c:pt idx="4">
                  <c:v>1300</c:v>
                </c:pt>
              </c:numCache>
            </c:numRef>
          </c:val>
        </c:ser>
        <c:ser>
          <c:idx val="1"/>
          <c:order val="1"/>
          <c:tx>
            <c:strRef>
              <c:f>Лист1!$C$20</c:f>
              <c:strCache>
                <c:ptCount val="1"/>
                <c:pt idx="0">
                  <c:v>Перекладывается ежегодно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Pt>
            <c:idx val="3"/>
            <c:invertIfNegative val="0"/>
            <c:bubble3D val="0"/>
          </c:dPt>
          <c:dLbls>
            <c:delete val="1"/>
          </c:dLbls>
          <c:trendline>
            <c:spPr>
              <a:ln w="19050" cap="rnd">
                <a:solidFill>
                  <a:schemeClr val="accent2"/>
                </a:solidFill>
              </a:ln>
              <a:effectLst/>
            </c:spPr>
            <c:trendlineType val="linear"/>
            <c:forward val="2"/>
            <c:dispRSqr val="0"/>
            <c:dispEq val="0"/>
          </c:trendline>
          <c:cat>
            <c:numRef>
              <c:f>Лист1!$A$21:$A$25</c:f>
              <c:numCache>
                <c:formatCode>General</c:formatCode>
                <c:ptCount val="5"/>
                <c:pt idx="0">
                  <c:v>2010</c:v>
                </c:pt>
                <c:pt idx="1">
                  <c:v>2014</c:v>
                </c:pt>
                <c:pt idx="2">
                  <c:v>2018</c:v>
                </c:pt>
                <c:pt idx="3">
                  <c:v>2022</c:v>
                </c:pt>
                <c:pt idx="4">
                  <c:v>2026</c:v>
                </c:pt>
              </c:numCache>
            </c:numRef>
          </c:cat>
          <c:val>
            <c:numRef>
              <c:f>Лист1!$C$21:$C$25</c:f>
              <c:numCache>
                <c:formatCode>General</c:formatCode>
                <c:ptCount val="5"/>
                <c:pt idx="0">
                  <c:v>500</c:v>
                </c:pt>
                <c:pt idx="1">
                  <c:v>560</c:v>
                </c:pt>
                <c:pt idx="2">
                  <c:v>620</c:v>
                </c:pt>
                <c:pt idx="3">
                  <c:v>680</c:v>
                </c:pt>
                <c:pt idx="4">
                  <c:v>740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1969536"/>
        <c:axId val="81971072"/>
      </c:barChart>
      <c:catAx>
        <c:axId val="8196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971072"/>
        <c:crosses val="autoZero"/>
        <c:auto val="1"/>
        <c:lblAlgn val="ctr"/>
        <c:lblOffset val="100"/>
        <c:noMultiLvlLbl val="0"/>
      </c:catAx>
      <c:valAx>
        <c:axId val="81971072"/>
        <c:scaling>
          <c:orientation val="minMax"/>
          <c:max val="1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/>
                  <a:t>Протяжённость,</a:t>
                </a:r>
              </a:p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/>
                  <a:t>тыс.км</a:t>
                </a:r>
              </a:p>
            </c:rich>
          </c:tx>
          <c:layout>
            <c:manualLayout>
              <c:xMode val="edge"/>
              <c:yMode val="edge"/>
              <c:x val="3.3804977413055798E-2"/>
              <c:y val="7.50546947775034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969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E5678-91DB-4476-8BA3-FFAC519D198B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2F75E-FFDB-4DFB-B49E-0F8DDE470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15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2F75E-FFDB-4DFB-B49E-0F8DDE4709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579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2F75E-FFDB-4DFB-B49E-0F8DDE47096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840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2F75E-FFDB-4DFB-B49E-0F8DDE47096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555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2F75E-FFDB-4DFB-B49E-0F8DDE47096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334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7632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89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14465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26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62954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915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8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99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20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21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09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29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4814" y="2348880"/>
            <a:ext cx="7543800" cy="1976232"/>
          </a:xfrm>
        </p:spPr>
        <p:txBody>
          <a:bodyPr/>
          <a:lstStyle/>
          <a:p>
            <a:pPr lvl="0"/>
            <a:r>
              <a:rPr lang="ru-RU" sz="11000" dirty="0">
                <a:solidFill>
                  <a:schemeClr val="accent3">
                    <a:lumMod val="50000"/>
                  </a:schemeClr>
                </a:solidFill>
              </a:rPr>
              <a:t>КОМБЕСТ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 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800" b="1" dirty="0" err="1">
                <a:solidFill>
                  <a:schemeClr val="tx2">
                    <a:lumMod val="50000"/>
                  </a:schemeClr>
                </a:solidFill>
              </a:rPr>
              <a:t>коммуникации</a:t>
            </a:r>
            <a:r>
              <a:rPr lang="de-DE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2800" b="1" dirty="0" smtClean="0">
                <a:solidFill>
                  <a:srgbClr val="BD582B"/>
                </a:solidFill>
              </a:rPr>
              <a:t>БЕЗ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2800" b="1" dirty="0" err="1" smtClean="0">
                <a:solidFill>
                  <a:schemeClr val="tx2">
                    <a:lumMod val="50000"/>
                  </a:schemeClr>
                </a:solidFill>
              </a:rPr>
              <a:t>траншей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945" y="476672"/>
            <a:ext cx="2421714" cy="149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941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Новые задачи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48" y="1590834"/>
            <a:ext cx="7604976" cy="42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10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45" y="620688"/>
            <a:ext cx="8229600" cy="562074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Преимущества технологии «</a:t>
            </a:r>
            <a:r>
              <a:rPr lang="ru-RU" sz="4000" dirty="0" err="1" smtClean="0"/>
              <a:t>Комбест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355975" y="1845734"/>
            <a:ext cx="4608513" cy="4349290"/>
          </a:xfrm>
        </p:spPr>
        <p:txBody>
          <a:bodyPr>
            <a:normAutofit/>
          </a:bodyPr>
          <a:lstStyle/>
          <a:p>
            <a:pPr>
              <a:buFont typeface="AppleColorEmoji" charset="0"/>
              <a:buChar char="✅"/>
            </a:pPr>
            <a:r>
              <a:rPr lang="ru-RU" sz="2400" dirty="0" smtClean="0">
                <a:latin typeface="Candara" charset="0"/>
                <a:ea typeface="Candara" charset="0"/>
                <a:cs typeface="Candara" charset="0"/>
              </a:rPr>
              <a:t>Работа в имеющихся колодцах</a:t>
            </a:r>
          </a:p>
          <a:p>
            <a:pPr>
              <a:buFont typeface="AppleColorEmoji" charset="0"/>
              <a:buChar char="✅"/>
            </a:pPr>
            <a:endParaRPr lang="ru-RU" sz="2400" dirty="0" smtClean="0">
              <a:latin typeface="Candara" charset="0"/>
              <a:ea typeface="Candara" charset="0"/>
              <a:cs typeface="Candara" charset="0"/>
            </a:endParaRPr>
          </a:p>
          <a:p>
            <a:pPr>
              <a:buFont typeface="AppleColorEmoji" charset="0"/>
              <a:buChar char="✅"/>
            </a:pPr>
            <a:r>
              <a:rPr lang="ru-RU" sz="2400" dirty="0" smtClean="0">
                <a:latin typeface="Candara" charset="0"/>
                <a:ea typeface="Candara" charset="0"/>
                <a:cs typeface="Candara" charset="0"/>
              </a:rPr>
              <a:t>Минимальные объем и стоимость восстановления</a:t>
            </a:r>
          </a:p>
          <a:p>
            <a:pPr>
              <a:buFont typeface="AppleColorEmoji" charset="0"/>
              <a:buChar char="✅"/>
            </a:pPr>
            <a:endParaRPr lang="ru-RU" sz="2400" dirty="0">
              <a:latin typeface="Candara" charset="0"/>
              <a:ea typeface="Candara" charset="0"/>
              <a:cs typeface="Candara" charset="0"/>
            </a:endParaRPr>
          </a:p>
          <a:p>
            <a:pPr>
              <a:buFont typeface="AppleColorEmoji" charset="0"/>
              <a:buChar char="✅"/>
            </a:pPr>
            <a:r>
              <a:rPr lang="ru-RU" sz="2400" dirty="0" smtClean="0">
                <a:latin typeface="Candara" charset="0"/>
                <a:ea typeface="Candara" charset="0"/>
                <a:cs typeface="Candara" charset="0"/>
              </a:rPr>
              <a:t>Широкий диапазон диаметров</a:t>
            </a:r>
          </a:p>
          <a:p>
            <a:pPr>
              <a:buFont typeface="AppleColorEmoji" charset="0"/>
              <a:buChar char="✅"/>
            </a:pPr>
            <a:endParaRPr lang="ru-RU" sz="2400" dirty="0" smtClean="0">
              <a:latin typeface="Candara" charset="0"/>
              <a:ea typeface="Candara" charset="0"/>
              <a:cs typeface="Candara" charset="0"/>
            </a:endParaRPr>
          </a:p>
          <a:p>
            <a:pPr>
              <a:buFont typeface="AppleColorEmoji" charset="0"/>
              <a:buChar char="✅"/>
            </a:pPr>
            <a:r>
              <a:rPr lang="ru-RU" sz="2400" dirty="0" smtClean="0">
                <a:latin typeface="Candara" charset="0"/>
                <a:ea typeface="Candara" charset="0"/>
                <a:cs typeface="Candara" charset="0"/>
              </a:rPr>
              <a:t>Работа под магистралями </a:t>
            </a:r>
            <a:br>
              <a:rPr lang="ru-RU" sz="2400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ru-RU" sz="2400" dirty="0" smtClean="0">
                <a:latin typeface="Candara" charset="0"/>
                <a:ea typeface="Candara" charset="0"/>
                <a:cs typeface="Candara" charset="0"/>
              </a:rPr>
              <a:t>и памятниками архитектуры</a:t>
            </a:r>
          </a:p>
        </p:txBody>
      </p:sp>
      <p:pic>
        <p:nvPicPr>
          <p:cNvPr id="7" name="Рисунок 6" descr="G:\Разное\Книга Комбест\Рисунок 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24995" b="77545"/>
          <a:stretch/>
        </p:blipFill>
        <p:spPr bwMode="auto">
          <a:xfrm>
            <a:off x="538944" y="1548454"/>
            <a:ext cx="3456991" cy="4575017"/>
          </a:xfrm>
          <a:prstGeom prst="rect">
            <a:avLst/>
          </a:prstGeom>
          <a:noFill/>
          <a:ln>
            <a:noFill/>
          </a:ln>
          <a:effectLst>
            <a:softEdge rad="1016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229" y="4445810"/>
            <a:ext cx="4037697" cy="181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04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ndara" panose="020E0502030303020204" pitchFamily="34" charset="0"/>
              </a:rPr>
              <a:t>Мы готовы сотрудничать</a:t>
            </a:r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endParaRPr lang="ru-RU" sz="2700" dirty="0" smtClean="0">
              <a:solidFill>
                <a:prstClr val="black"/>
              </a:solidFill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sz="2700" dirty="0" smtClean="0">
                <a:solidFill>
                  <a:prstClr val="black"/>
                </a:solidFill>
                <a:latin typeface="Candara" panose="020E0502030303020204" pitchFamily="34" charset="0"/>
              </a:rPr>
              <a:t>Замена </a:t>
            </a:r>
            <a:r>
              <a:rPr lang="ru-RU" sz="2700" dirty="0">
                <a:solidFill>
                  <a:prstClr val="black"/>
                </a:solidFill>
                <a:latin typeface="Candara" panose="020E0502030303020204" pitchFamily="34" charset="0"/>
              </a:rPr>
              <a:t>сетей водоотведения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sz="2700" dirty="0">
                <a:solidFill>
                  <a:prstClr val="black"/>
                </a:solidFill>
                <a:latin typeface="Candara" panose="020E0502030303020204" pitchFamily="34" charset="0"/>
              </a:rPr>
              <a:t>Замена выпусков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sz="2700" dirty="0">
                <a:solidFill>
                  <a:prstClr val="black"/>
                </a:solidFill>
                <a:latin typeface="Candara" panose="020E0502030303020204" pitchFamily="34" charset="0"/>
              </a:rPr>
              <a:t>Замена сетей водоснабжения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sz="2700" dirty="0">
                <a:solidFill>
                  <a:prstClr val="black"/>
                </a:solidFill>
                <a:latin typeface="Candara" panose="020E0502030303020204" pitchFamily="34" charset="0"/>
              </a:rPr>
              <a:t>Восстановление и прокладка трубопроводов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sz="2700" dirty="0">
                <a:solidFill>
                  <a:prstClr val="black"/>
                </a:solidFill>
                <a:latin typeface="Candara" panose="020E0502030303020204" pitchFamily="34" charset="0"/>
              </a:rPr>
              <a:t>Поставка оборудования и </a:t>
            </a:r>
            <a:r>
              <a:rPr lang="ru-RU" sz="2700" dirty="0" smtClean="0">
                <a:solidFill>
                  <a:prstClr val="black"/>
                </a:solidFill>
                <a:latin typeface="Candara" panose="020E0502030303020204" pitchFamily="34" charset="0"/>
              </a:rPr>
              <a:t>квалифицированное выполнение работ </a:t>
            </a:r>
            <a:endParaRPr lang="ru-RU" sz="2700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endParaRPr lang="ru-RU" dirty="0"/>
          </a:p>
        </p:txBody>
      </p:sp>
      <p:pic>
        <p:nvPicPr>
          <p:cNvPr id="4" name="Picture 7" descr="http://www.pprob.ru/attachments/Image/SOM-IP4610-inwork-01.jpg?13763988240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7521" y="1916832"/>
            <a:ext cx="2838794" cy="2016224"/>
          </a:xfrm>
          <a:prstGeom prst="rect">
            <a:avLst/>
          </a:prstGeom>
          <a:noFill/>
          <a:effectLst>
            <a:softEdge rad="762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618" y="4221088"/>
            <a:ext cx="4037697" cy="181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60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sz="4400" dirty="0" smtClean="0"/>
              <a:t>   </a:t>
            </a:r>
          </a:p>
          <a:p>
            <a:pPr marL="0" indent="0">
              <a:buNone/>
            </a:pP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580" y="4797152"/>
            <a:ext cx="5040560" cy="110646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46092" y="1616252"/>
            <a:ext cx="7543800" cy="1440160"/>
          </a:xfrm>
          <a:prstGeom prst="rect">
            <a:avLst/>
          </a:prstGeom>
        </p:spPr>
        <p:txBody>
          <a:bodyPr/>
          <a:lstStyle/>
          <a:p>
            <a:pPr lvl="0" algn="r" rtl="0"/>
            <a:r>
              <a:rPr lang="ru-RU" sz="4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Наши знания и опыт – решение ваших проблем</a:t>
            </a:r>
            <a:r>
              <a:rPr 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endParaRPr lang="ru-RU" sz="4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0" algn="r" rtl="0"/>
            <a:endParaRPr lang="ru-RU" sz="4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05850" y="3056412"/>
            <a:ext cx="28247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ru-RU" sz="2000" i="1" dirty="0">
                <a:solidFill>
                  <a:schemeClr val="accent3">
                    <a:lumMod val="50000"/>
                  </a:schemeClr>
                </a:solidFill>
              </a:rPr>
              <a:t>ООО 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</a:rPr>
              <a:t>фирма «</a:t>
            </a:r>
            <a:r>
              <a:rPr lang="ru-RU" sz="2000" i="1" dirty="0" err="1" smtClean="0">
                <a:solidFill>
                  <a:schemeClr val="accent3">
                    <a:lumMod val="50000"/>
                  </a:schemeClr>
                </a:solidFill>
              </a:rPr>
              <a:t>Комбест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</a:rPr>
              <a:t>»</a:t>
            </a:r>
          </a:p>
        </p:txBody>
      </p:sp>
      <p:pic>
        <p:nvPicPr>
          <p:cNvPr id="7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76672"/>
            <a:ext cx="2188724" cy="135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9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389" y="476672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cs typeface="Arial" pitchFamily="34" charset="0"/>
              </a:rPr>
              <a:t/>
            </a:r>
            <a:br>
              <a:rPr lang="ru-RU" b="1" dirty="0" smtClean="0">
                <a:cs typeface="Arial" pitchFamily="34" charset="0"/>
              </a:rPr>
            </a:br>
            <a:r>
              <a:rPr lang="ru-RU" b="1" dirty="0" smtClean="0">
                <a:cs typeface="Arial" pitchFamily="34" charset="0"/>
              </a:rPr>
              <a:t>ООО фирма «</a:t>
            </a:r>
            <a:r>
              <a:rPr lang="ru-RU" b="1" dirty="0" err="1" smtClean="0">
                <a:cs typeface="Arial" pitchFamily="34" charset="0"/>
              </a:rPr>
              <a:t>Комбест</a:t>
            </a:r>
            <a:r>
              <a:rPr lang="ru-RU" b="1" dirty="0" smtClean="0">
                <a:cs typeface="Arial" pitchFamily="34" charset="0"/>
              </a:rPr>
              <a:t>» </a:t>
            </a:r>
            <a:br>
              <a:rPr lang="ru-RU" b="1" dirty="0" smtClean="0">
                <a:cs typeface="Arial" pitchFamily="34" charset="0"/>
              </a:rPr>
            </a:br>
            <a:r>
              <a:rPr lang="ru-RU" sz="3600" b="1" dirty="0" smtClean="0">
                <a:cs typeface="Arial" pitchFamily="34" charset="0"/>
              </a:rPr>
              <a:t>г. Новосибирск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90674"/>
            <a:ext cx="1152128" cy="1152128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407" y="4216600"/>
            <a:ext cx="4037697" cy="181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4216600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solidFill>
                  <a:schemeClr val="accent3">
                    <a:lumMod val="5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Новые </a:t>
            </a:r>
            <a:r>
              <a:rPr lang="ru-RU" sz="3000" dirty="0" smtClean="0">
                <a:solidFill>
                  <a:schemeClr val="accent3">
                    <a:lumMod val="5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технологии – </a:t>
            </a:r>
          </a:p>
          <a:p>
            <a:r>
              <a:rPr lang="ru-RU" sz="3000" dirty="0" smtClean="0">
                <a:solidFill>
                  <a:srgbClr val="BD582B"/>
                </a:solidFill>
                <a:latin typeface="Candara" charset="0"/>
                <a:ea typeface="Candara" charset="0"/>
                <a:cs typeface="Candara" charset="0"/>
              </a:rPr>
              <a:t>бестраншейная</a:t>
            </a:r>
            <a:r>
              <a:rPr lang="ru-RU" sz="3000" dirty="0" smtClean="0">
                <a:solidFill>
                  <a:schemeClr val="accent3">
                    <a:lumMod val="5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 прокладка </a:t>
            </a:r>
          </a:p>
          <a:p>
            <a:r>
              <a:rPr lang="ru-RU" sz="3000" dirty="0" smtClean="0">
                <a:solidFill>
                  <a:schemeClr val="accent3">
                    <a:lumMod val="5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и замена </a:t>
            </a:r>
            <a:r>
              <a:rPr lang="ru-RU" sz="3000" dirty="0">
                <a:solidFill>
                  <a:schemeClr val="accent3">
                    <a:lumMod val="5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коммуникаций</a:t>
            </a:r>
            <a:br>
              <a:rPr lang="ru-RU" sz="3000" dirty="0">
                <a:solidFill>
                  <a:schemeClr val="accent3">
                    <a:lumMod val="50000"/>
                  </a:schemeClr>
                </a:solidFill>
                <a:latin typeface="Candara" charset="0"/>
                <a:ea typeface="Candara" charset="0"/>
                <a:cs typeface="Candara" charset="0"/>
              </a:rPr>
            </a:br>
            <a:endParaRPr lang="ru-RU" sz="3000" dirty="0">
              <a:solidFill>
                <a:schemeClr val="accent3">
                  <a:lumMod val="5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9" t="36757" r="21690" b="32609"/>
          <a:stretch/>
        </p:blipFill>
        <p:spPr bwMode="auto">
          <a:xfrm>
            <a:off x="1532730" y="2276872"/>
            <a:ext cx="5343525" cy="1666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397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55576" y="1628800"/>
            <a:ext cx="7704856" cy="2880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607" y="474566"/>
            <a:ext cx="8229600" cy="562074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Проблемы старых трубопроводов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607" y="1484784"/>
            <a:ext cx="8401393" cy="3993307"/>
          </a:xfrm>
        </p:spPr>
        <p:txBody>
          <a:bodyPr numCol="3">
            <a:normAutofit lnSpcReduction="10000"/>
          </a:bodyPr>
          <a:lstStyle/>
          <a:p>
            <a:pPr lvl="0">
              <a:buFont typeface="AppleColorEmoji" charset="0"/>
              <a:buChar char="❌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частый выход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из строя </a:t>
            </a:r>
          </a:p>
          <a:p>
            <a:pPr lvl="0">
              <a:buFont typeface="AppleColorEmoji" charset="0"/>
              <a:buChar char="❌"/>
            </a:pPr>
            <a:endParaRPr lang="ru-RU" dirty="0" smtClean="0">
              <a:solidFill>
                <a:schemeClr val="accent3">
                  <a:lumMod val="5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pPr lvl="0">
              <a:buFont typeface="AppleColorEmoji" charset="0"/>
              <a:buChar char="❌"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pPr lvl="0">
              <a:buFont typeface="AppleColorEmoji" charset="0"/>
              <a:buChar char="❌"/>
            </a:pPr>
            <a:endParaRPr lang="ru-RU" dirty="0" smtClean="0">
              <a:solidFill>
                <a:schemeClr val="accent3">
                  <a:lumMod val="5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pPr lvl="0">
              <a:buFont typeface="AppleColorEmoji" charset="0"/>
              <a:buChar char="❌"/>
            </a:pPr>
            <a:endParaRPr lang="ru-RU" dirty="0" smtClean="0">
              <a:solidFill>
                <a:schemeClr val="accent3">
                  <a:lumMod val="5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pPr lvl="0">
              <a:buFont typeface="AppleColorEmoji" charset="0"/>
              <a:buChar char="❌"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pPr lvl="0">
              <a:buFont typeface="AppleColorEmoji" charset="0"/>
              <a:buChar char="❌"/>
            </a:pPr>
            <a:endParaRPr lang="ru-RU" dirty="0" smtClean="0">
              <a:solidFill>
                <a:schemeClr val="accent3">
                  <a:lumMod val="5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pPr lvl="0">
              <a:buFont typeface="AppleColorEmoji" charset="0"/>
              <a:buChar char="❌"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pPr lvl="0">
              <a:buFont typeface="AppleColorEmoji" charset="0"/>
              <a:buChar char="❌"/>
            </a:pPr>
            <a:endParaRPr lang="ru-RU" dirty="0" smtClean="0">
              <a:solidFill>
                <a:schemeClr val="accent3">
                  <a:lumMod val="5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pPr lvl="0">
              <a:buFont typeface="AppleColorEmoji" charset="0"/>
              <a:buChar char="❌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утечки (до 30%)</a:t>
            </a:r>
          </a:p>
          <a:p>
            <a:pPr lvl="0">
              <a:buFont typeface="AppleColorEmoji" charset="0"/>
              <a:buChar char="❌"/>
            </a:pPr>
            <a:endParaRPr lang="ru-RU" dirty="0" smtClean="0">
              <a:solidFill>
                <a:schemeClr val="accent3">
                  <a:lumMod val="5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pPr lvl="0">
              <a:buFont typeface="AppleColorEmoji" charset="0"/>
              <a:buChar char="❌"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pPr lvl="0">
              <a:buFont typeface="AppleColorEmoji" charset="0"/>
              <a:buChar char="❌"/>
            </a:pPr>
            <a:endParaRPr lang="ru-RU" dirty="0" smtClean="0">
              <a:solidFill>
                <a:schemeClr val="accent3">
                  <a:lumMod val="5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pPr lvl="0">
              <a:buFont typeface="AppleColorEmoji" charset="0"/>
              <a:buChar char="❌"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pPr lvl="0">
              <a:buFont typeface="AppleColorEmoji" charset="0"/>
              <a:buChar char="❌"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pPr lvl="0">
              <a:buFont typeface="AppleColorEmoji" charset="0"/>
              <a:buChar char="❌"/>
            </a:pPr>
            <a:endParaRPr lang="ru-RU" dirty="0" smtClean="0">
              <a:solidFill>
                <a:schemeClr val="accent3">
                  <a:lumMod val="5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pPr lvl="0">
              <a:buFont typeface="AppleColorEmoji" charset="0"/>
              <a:buChar char="❌"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pPr lvl="0">
              <a:buFont typeface="AppleColorEmoji" charset="0"/>
              <a:buChar char="❌"/>
            </a:pPr>
            <a:endParaRPr lang="ru-RU" dirty="0" smtClean="0">
              <a:solidFill>
                <a:schemeClr val="accent3">
                  <a:lumMod val="5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pPr lvl="0">
              <a:buFont typeface="AppleColorEmoji" charset="0"/>
              <a:buChar char="❌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нарушение герметичности – экологические катастрофы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407" y="4216600"/>
            <a:ext cx="4037697" cy="181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645669"/>
              </p:ext>
            </p:extLst>
          </p:nvPr>
        </p:nvGraphicFramePr>
        <p:xfrm>
          <a:off x="822325" y="2780930"/>
          <a:ext cx="7543800" cy="3483857"/>
        </p:xfrm>
        <a:graphic>
          <a:graphicData uri="http://schemas.openxmlformats.org/drawingml/2006/table">
            <a:tbl>
              <a:tblPr firstRow="1" firstCol="1" bandRow="1"/>
              <a:tblGrid>
                <a:gridCol w="2514600"/>
                <a:gridCol w="2514600"/>
                <a:gridCol w="2514600"/>
              </a:tblGrid>
              <a:tr h="776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По данным Росстата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 конец 2016 г.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Водоснабжение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Канализация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176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Общая протяженность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подземных сетей, км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577226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191700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Из них, отслужили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нормативный срок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43,5 %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44,4 %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Заменено за год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1,1 %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0,4 %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22325" y="3086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61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407" y="4216600"/>
            <a:ext cx="4037697" cy="181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0837776"/>
              </p:ext>
            </p:extLst>
          </p:nvPr>
        </p:nvGraphicFramePr>
        <p:xfrm>
          <a:off x="395536" y="908720"/>
          <a:ext cx="849694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742607" y="474566"/>
            <a:ext cx="8229600" cy="5620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/>
              <a:t> </a:t>
            </a:r>
            <a:r>
              <a:rPr lang="ru-RU" sz="2800" dirty="0" smtClean="0"/>
              <a:t>Тенденция к росту объема аварийного фонда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8681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858" y="4561728"/>
            <a:ext cx="4037697" cy="181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59" y="404664"/>
            <a:ext cx="8229600" cy="994122"/>
          </a:xfrm>
        </p:spPr>
        <p:txBody>
          <a:bodyPr>
            <a:normAutofit/>
          </a:bodyPr>
          <a:lstStyle/>
          <a:p>
            <a:r>
              <a:rPr lang="ru-RU" dirty="0" smtClean="0"/>
              <a:t>Замена открытым способом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59" y="1845734"/>
            <a:ext cx="7853497" cy="2087322"/>
          </a:xfrm>
        </p:spPr>
        <p:txBody>
          <a:bodyPr numCol="2">
            <a:normAutofit/>
          </a:bodyPr>
          <a:lstStyle/>
          <a:p>
            <a:pPr>
              <a:buFont typeface="AppleColorEmoji" charset="0"/>
              <a:buChar char="❌"/>
            </a:pPr>
            <a:endParaRPr lang="ru-RU" sz="2200" dirty="0" smtClean="0">
              <a:latin typeface="Candara" charset="0"/>
              <a:ea typeface="Candara" charset="0"/>
              <a:cs typeface="Candara" charset="0"/>
            </a:endParaRPr>
          </a:p>
          <a:p>
            <a:pPr>
              <a:buFont typeface="AppleColorEmoji" charset="0"/>
              <a:buChar char="❌"/>
            </a:pPr>
            <a:endParaRPr lang="ru-RU" sz="2200" dirty="0">
              <a:latin typeface="Candara" charset="0"/>
              <a:ea typeface="Candara" charset="0"/>
              <a:cs typeface="Candara" charset="0"/>
            </a:endParaRPr>
          </a:p>
          <a:p>
            <a:pPr>
              <a:buFont typeface="AppleColorEmoji" charset="0"/>
              <a:buChar char="❌"/>
            </a:pPr>
            <a:endParaRPr lang="ru-RU" sz="2200" dirty="0"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6" name="Рисунок 5" descr="G:\Комбест\Презентации и картинки к ним\разрытая дорога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40968"/>
            <a:ext cx="3780184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\\Egorova-eg\обмен\Венчурная ярмарка 08.2018\Фото\VGgtnI8X4hrUG-tOm5C_iw=s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65159"/>
            <a:ext cx="3744416" cy="258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09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65104"/>
            <a:ext cx="4037697" cy="181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784976" cy="582613"/>
          </a:xfrm>
        </p:spPr>
        <p:txBody>
          <a:bodyPr>
            <a:noAutofit/>
          </a:bodyPr>
          <a:lstStyle/>
          <a:p>
            <a:r>
              <a:rPr lang="ru-RU" sz="4000" dirty="0" smtClean="0">
                <a:cs typeface="Arial" pitchFamily="34" charset="0"/>
              </a:rPr>
              <a:t>Бестраншейная замена коммуникаций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601622" y="2924944"/>
            <a:ext cx="36508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>
              <a:defRPr/>
            </a:pPr>
            <a:r>
              <a:rPr lang="ru-RU" sz="3200" dirty="0" smtClean="0">
                <a:latin typeface="Candara" charset="0"/>
                <a:ea typeface="Candara" charset="0"/>
                <a:cs typeface="Candara" charset="0"/>
              </a:rPr>
              <a:t>Основа оборудования –</a:t>
            </a:r>
          </a:p>
          <a:p>
            <a:pPr indent="12700">
              <a:defRPr/>
            </a:pPr>
            <a:r>
              <a:rPr lang="ru-RU" sz="3200" dirty="0" err="1" smtClean="0">
                <a:solidFill>
                  <a:srgbClr val="BD582B"/>
                </a:solidFill>
                <a:latin typeface="Candara" charset="0"/>
                <a:ea typeface="Candara" charset="0"/>
                <a:cs typeface="Candara" charset="0"/>
              </a:rPr>
              <a:t>пневмоударные</a:t>
            </a:r>
            <a:r>
              <a:rPr lang="ru-RU" sz="3200" dirty="0" smtClean="0">
                <a:solidFill>
                  <a:srgbClr val="BD582B"/>
                </a:solidFill>
                <a:latin typeface="Candara" charset="0"/>
                <a:ea typeface="Candara" charset="0"/>
                <a:cs typeface="Candara" charset="0"/>
              </a:rPr>
              <a:t> молоты</a:t>
            </a:r>
            <a:endParaRPr lang="ru-RU" sz="3200" dirty="0">
              <a:solidFill>
                <a:srgbClr val="BD582B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5"/>
          <a:stretch/>
        </p:blipFill>
        <p:spPr>
          <a:xfrm>
            <a:off x="313418" y="2377211"/>
            <a:ext cx="5189379" cy="3379242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261887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56" y="4531435"/>
            <a:ext cx="4037697" cy="181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80182" y="4531435"/>
            <a:ext cx="8229600" cy="2132856"/>
          </a:xfrm>
        </p:spPr>
        <p:txBody>
          <a:bodyPr>
            <a:normAutofit/>
          </a:bodyPr>
          <a:lstStyle/>
          <a:p>
            <a:pPr>
              <a:buFont typeface="AppleColorEmoji" charset="0"/>
              <a:buChar char="✅"/>
            </a:pP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Рабочее давление сжатого </a:t>
            </a:r>
            <a:b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воздуха -0,6-0,7МПа </a:t>
            </a:r>
          </a:p>
          <a:p>
            <a:pPr>
              <a:buFont typeface="AppleColorEmoji" charset="0"/>
              <a:buChar char="✅"/>
            </a:pP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Скорость замены до 20 м.п./час</a:t>
            </a:r>
          </a:p>
          <a:p>
            <a:pPr>
              <a:buFont typeface="AppleColorEmoji" charset="0"/>
              <a:buChar char="✅"/>
            </a:pP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Срок службы 1,5-2 года</a:t>
            </a: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182" y="1406381"/>
            <a:ext cx="8368282" cy="289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80182" y="333796"/>
            <a:ext cx="8784976" cy="792088"/>
          </a:xfrm>
        </p:spPr>
        <p:txBody>
          <a:bodyPr>
            <a:noAutofit/>
          </a:bodyPr>
          <a:lstStyle/>
          <a:p>
            <a:r>
              <a:rPr lang="ru-RU" sz="4000" dirty="0" smtClean="0">
                <a:cs typeface="Arial" pitchFamily="34" charset="0"/>
              </a:rPr>
              <a:t>Бестраншейная </a:t>
            </a:r>
            <a:r>
              <a:rPr lang="ru-RU" sz="4000" dirty="0">
                <a:cs typeface="Arial" pitchFamily="34" charset="0"/>
              </a:rPr>
              <a:t>замена </a:t>
            </a:r>
            <a:r>
              <a:rPr lang="ru-RU" sz="4000" dirty="0" smtClean="0">
                <a:cs typeface="Arial" pitchFamily="34" charset="0"/>
              </a:rPr>
              <a:t/>
            </a:r>
            <a:br>
              <a:rPr lang="ru-RU" sz="4000" dirty="0" smtClean="0">
                <a:cs typeface="Arial" pitchFamily="34" charset="0"/>
              </a:rPr>
            </a:br>
            <a:r>
              <a:rPr lang="ru-RU" sz="2800" b="1" dirty="0" smtClean="0">
                <a:cs typeface="Arial" pitchFamily="34" charset="0"/>
              </a:rPr>
              <a:t>канализационных </a:t>
            </a:r>
            <a:r>
              <a:rPr lang="ru-RU" sz="2800" b="1" dirty="0">
                <a:cs typeface="Arial" pitchFamily="34" charset="0"/>
              </a:rPr>
              <a:t>сетей </a:t>
            </a:r>
            <a:endParaRPr lang="ru-RU" sz="2800" b="1" dirty="0" smtClean="0">
              <a:cs typeface="Arial" pitchFamily="34" charset="0"/>
            </a:endParaRPr>
          </a:p>
        </p:txBody>
      </p:sp>
      <p:pic>
        <p:nvPicPr>
          <p:cNvPr id="7" name="Рисунок 2" descr="Рисунок2.jpg"/>
          <p:cNvPicPr>
            <a:picLocks noChangeAspect="1"/>
          </p:cNvPicPr>
          <p:nvPr/>
        </p:nvPicPr>
        <p:blipFill>
          <a:blip r:embed="rId4" cstate="print"/>
          <a:srcRect l="2393" t="8002" r="65857" b="72049"/>
          <a:stretch>
            <a:fillRect/>
          </a:stretch>
        </p:blipFill>
        <p:spPr bwMode="auto">
          <a:xfrm>
            <a:off x="4559209" y="4165318"/>
            <a:ext cx="4392488" cy="2152091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830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88" l="730" r="100000">
                        <a14:foregroundMark x1="88321" y1="61504" x2="88321" y2="61504"/>
                        <a14:foregroundMark x1="86861" y1="24336" x2="86861" y2="2433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16016" y="2852936"/>
            <a:ext cx="3960789" cy="320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49084" y="2149377"/>
            <a:ext cx="619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Прокладка канализационных выпусков 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в стесненных условиях</a:t>
            </a:r>
          </a:p>
          <a:p>
            <a:endParaRPr lang="ru-RU" sz="2400" dirty="0">
              <a:solidFill>
                <a:schemeClr val="accent3">
                  <a:lumMod val="5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pPr marL="342900" indent="-342900">
              <a:buFont typeface="AppleColorEmoji" charset="0"/>
              <a:buChar char="✅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∅100 мм </a:t>
            </a:r>
          </a:p>
          <a:p>
            <a:pPr marL="342900" indent="-342900">
              <a:buFont typeface="AppleColorEmoji" charset="0"/>
              <a:buChar char="✅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∅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150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мм </a:t>
            </a:r>
          </a:p>
          <a:p>
            <a:pPr marL="342900" indent="-342900">
              <a:buFont typeface="AppleColorEmoji" charset="0"/>
              <a:buChar char="✅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∅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200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мм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49084" y="692696"/>
            <a:ext cx="8784976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cs typeface="Arial" pitchFamily="34" charset="0"/>
              </a:rPr>
              <a:t>Бестраншейная замена </a:t>
            </a:r>
            <a:br>
              <a:rPr lang="ru-RU" sz="4000" dirty="0" smtClean="0">
                <a:cs typeface="Arial" pitchFamily="34" charset="0"/>
              </a:rPr>
            </a:br>
            <a:r>
              <a:rPr lang="ru-RU" sz="2800" b="1" dirty="0"/>
              <a:t>канализационных выпусков</a:t>
            </a:r>
            <a:endParaRPr lang="ru-RU" sz="2800" b="1" dirty="0" smtClean="0"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15" y="4468776"/>
            <a:ext cx="4037697" cy="181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7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8199193" cy="174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9" name="Picture 7" descr="http://www.pprob.ru/attachments/Image/SOM-IP4610-inwork-01.jpg?13763988240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149080"/>
            <a:ext cx="2940179" cy="2088232"/>
          </a:xfrm>
          <a:prstGeom prst="rect">
            <a:avLst/>
          </a:prstGeom>
          <a:noFill/>
          <a:effectLst>
            <a:softEdge rad="762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692696"/>
            <a:ext cx="8784976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cs typeface="Arial" pitchFamily="34" charset="0"/>
              </a:rPr>
              <a:t>Бестраншейная прокладка </a:t>
            </a:r>
            <a:br>
              <a:rPr lang="ru-RU" sz="4000" dirty="0" smtClean="0">
                <a:cs typeface="Arial" pitchFamily="34" charset="0"/>
              </a:rPr>
            </a:br>
            <a:r>
              <a:rPr lang="ru-RU" sz="2800" b="1" dirty="0" smtClean="0"/>
              <a:t>кожуха </a:t>
            </a:r>
            <a:r>
              <a:rPr lang="ru-RU" sz="2800" b="1" dirty="0"/>
              <a:t>под электрический кабель</a:t>
            </a:r>
            <a:endParaRPr lang="ru-RU" sz="2800" b="1" dirty="0" smtClean="0"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229" y="4445810"/>
            <a:ext cx="4037697" cy="181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10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спектива">
  <a:themeElements>
    <a:clrScheme name="Ретроспектива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спектив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спектива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605</TotalTime>
  <Words>158</Words>
  <Application>Microsoft Office PowerPoint</Application>
  <PresentationFormat>Экран (4:3)</PresentationFormat>
  <Paragraphs>89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Ретроспектива</vt:lpstr>
      <vt:lpstr>КОМБЕСТ   </vt:lpstr>
      <vt:lpstr> ООО фирма «Комбест»  г. Новосибирск</vt:lpstr>
      <vt:lpstr>Проблемы старых трубопроводов</vt:lpstr>
      <vt:lpstr>Презентация PowerPoint</vt:lpstr>
      <vt:lpstr>Замена открытым способом</vt:lpstr>
      <vt:lpstr>Бестраншейная замена коммуникаций</vt:lpstr>
      <vt:lpstr>Бестраншейная замена  канализационных сетей </vt:lpstr>
      <vt:lpstr>Презентация PowerPoint</vt:lpstr>
      <vt:lpstr>Презентация PowerPoint</vt:lpstr>
      <vt:lpstr>Новые задачи</vt:lpstr>
      <vt:lpstr>Преимущества технологии «Комбест»</vt:lpstr>
      <vt:lpstr>Мы готовы сотрудничать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Вступление</dc:title>
  <dc:creator>Механик</dc:creator>
  <cp:lastModifiedBy>Localroot</cp:lastModifiedBy>
  <cp:revision>51</cp:revision>
  <dcterms:created xsi:type="dcterms:W3CDTF">2018-09-13T03:44:21Z</dcterms:created>
  <dcterms:modified xsi:type="dcterms:W3CDTF">2018-09-21T07:33:36Z</dcterms:modified>
</cp:coreProperties>
</file>