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4" r:id="rId3"/>
    <p:sldId id="328" r:id="rId4"/>
    <p:sldId id="329" r:id="rId5"/>
    <p:sldId id="330" r:id="rId6"/>
    <p:sldId id="331" r:id="rId7"/>
    <p:sldId id="333" r:id="rId8"/>
    <p:sldId id="334" r:id="rId9"/>
    <p:sldId id="335" r:id="rId10"/>
    <p:sldId id="336" r:id="rId11"/>
    <p:sldId id="337" r:id="rId12"/>
    <p:sldId id="367" r:id="rId13"/>
    <p:sldId id="368" r:id="rId14"/>
    <p:sldId id="377" r:id="rId15"/>
    <p:sldId id="369" r:id="rId16"/>
    <p:sldId id="370" r:id="rId17"/>
    <p:sldId id="371" r:id="rId18"/>
    <p:sldId id="372" r:id="rId19"/>
    <p:sldId id="373" r:id="rId20"/>
    <p:sldId id="375" r:id="rId21"/>
    <p:sldId id="376" r:id="rId22"/>
    <p:sldId id="382" r:id="rId23"/>
    <p:sldId id="364" r:id="rId24"/>
    <p:sldId id="365" r:id="rId25"/>
    <p:sldId id="366" r:id="rId26"/>
    <p:sldId id="383" r:id="rId27"/>
    <p:sldId id="384" r:id="rId28"/>
    <p:sldId id="258" r:id="rId29"/>
    <p:sldId id="327" r:id="rId30"/>
    <p:sldId id="259" r:id="rId31"/>
    <p:sldId id="298" r:id="rId32"/>
    <p:sldId id="299" r:id="rId33"/>
    <p:sldId id="300" r:id="rId34"/>
    <p:sldId id="301" r:id="rId35"/>
    <p:sldId id="306" r:id="rId36"/>
    <p:sldId id="308" r:id="rId37"/>
    <p:sldId id="378" r:id="rId38"/>
    <p:sldId id="379" r:id="rId39"/>
    <p:sldId id="380" r:id="rId40"/>
    <p:sldId id="381" r:id="rId41"/>
  </p:sldIdLst>
  <p:sldSz cx="9144000" cy="6858000" type="screen4x3"/>
  <p:notesSz cx="6797675" cy="992632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42" autoAdjust="0"/>
    <p:restoredTop sz="94713" autoAdjust="0"/>
  </p:normalViewPr>
  <p:slideViewPr>
    <p:cSldViewPr>
      <p:cViewPr varScale="1">
        <p:scale>
          <a:sx n="109" d="100"/>
          <a:sy n="109" d="100"/>
        </p:scale>
        <p:origin x="129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9DE6EB8-52AB-45EA-A660-3E1EBFA7298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hyperlink" Target="mailto:dud.og@mail.ru" TargetMode="Externa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4.jpeg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1" cstate="print"/>
          <a:srcRect b="13962"/>
          <a:stretch>
            <a:fillRect/>
          </a:stretch>
        </p:blipFill>
        <p:spPr bwMode="auto">
          <a:xfrm>
            <a:off x="3563888" y="404664"/>
            <a:ext cx="1811130" cy="2481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58587" y="2924944"/>
            <a:ext cx="5673653" cy="64807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92D050"/>
                </a:solidFill>
              </a:rPr>
              <a:t>Г</a:t>
            </a:r>
            <a:r>
              <a:rPr lang="ru-RU" sz="3600" b="1" dirty="0">
                <a:solidFill>
                  <a:srgbClr val="92D050"/>
                </a:solidFill>
              </a:rPr>
              <a:t>Р</a:t>
            </a:r>
            <a:r>
              <a:rPr lang="ru-RU" sz="3600" b="1" dirty="0" smtClean="0">
                <a:solidFill>
                  <a:srgbClr val="92D050"/>
                </a:solidFill>
              </a:rPr>
              <a:t>УППА</a:t>
            </a: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92D050"/>
                </a:solidFill>
              </a:rPr>
              <a:t>КОМПАНИЙ</a:t>
            </a:r>
            <a:endParaRPr lang="ru-RU" sz="3600" b="1" dirty="0">
              <a:solidFill>
                <a:srgbClr val="92D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4365104"/>
            <a:ext cx="4870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Новосибирск, Сибирская 46</a:t>
            </a:r>
            <a:endParaRPr lang="ru-RU" dirty="0" smtClean="0"/>
          </a:p>
          <a:p>
            <a:pPr algn="ctr"/>
            <a:r>
              <a:rPr lang="en-US" sz="1600" dirty="0" smtClean="0"/>
              <a:t>E-mail</a:t>
            </a:r>
            <a:r>
              <a:rPr lang="ru-RU" sz="1600" dirty="0" smtClean="0"/>
              <a:t>: </a:t>
            </a:r>
            <a:r>
              <a:rPr lang="en-US" sz="1600" dirty="0" smtClean="0">
                <a:hlinkClick r:id="rId2"/>
              </a:rPr>
              <a:t>dud.og@mail.ru</a:t>
            </a:r>
            <a:r>
              <a:rPr lang="ru-RU" sz="1600" dirty="0" smtClean="0"/>
              <a:t>, тел. +7-913-916-26-73</a:t>
            </a:r>
            <a:endParaRPr lang="ru-RU" sz="16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67544" y="332656"/>
            <a:ext cx="6552728" cy="568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61653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Липестковая</a:t>
            </a:r>
            <a:r>
              <a:rPr lang="ru-RU" dirty="0" smtClean="0"/>
              <a:t> накопительная емкость на 50м3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цех5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87860"/>
            <a:ext cx="5520518" cy="39774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6696744" cy="1296144"/>
          </a:xfrm>
        </p:spPr>
        <p:txBody>
          <a:bodyPr>
            <a:normAutofit/>
          </a:bodyPr>
          <a:lstStyle/>
          <a:p>
            <a:pPr algn="ctr"/>
            <a:r>
              <a:rPr lang="ru-RU" sz="1500" dirty="0">
                <a:solidFill>
                  <a:schemeClr val="tx1"/>
                </a:solidFill>
              </a:rPr>
              <a:t> На сегодня одной из важнейших задач отечественной </a:t>
            </a:r>
            <a:r>
              <a:rPr lang="ru-RU" sz="1500" dirty="0" err="1">
                <a:solidFill>
                  <a:schemeClr val="tx1"/>
                </a:solidFill>
              </a:rPr>
              <a:t>экобиотехнологии</a:t>
            </a:r>
            <a:r>
              <a:rPr lang="ru-RU" sz="1500" dirty="0">
                <a:solidFill>
                  <a:schemeClr val="tx1"/>
                </a:solidFill>
              </a:rPr>
              <a:t> является дальнейшее совершенствование биологических методов очистки сточных вод предприятий различных отраслей промышленности, включая очистку стоков локомотивных и вагонных депо, от промывки  </a:t>
            </a:r>
            <a:r>
              <a:rPr lang="ru-RU" sz="1500" dirty="0" smtClean="0">
                <a:solidFill>
                  <a:schemeClr val="tx1"/>
                </a:solidFill>
              </a:rPr>
              <a:t>колесных </a:t>
            </a:r>
            <a:r>
              <a:rPr lang="ru-RU" sz="1500" dirty="0">
                <a:solidFill>
                  <a:schemeClr val="tx1"/>
                </a:solidFill>
              </a:rPr>
              <a:t>пар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6" name="Заголовок 3"/>
          <p:cNvSpPr txBox="1"/>
          <p:nvPr/>
        </p:nvSpPr>
        <p:spPr>
          <a:xfrm>
            <a:off x="467544" y="260648"/>
            <a:ext cx="6696744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Очистка промышленных стоков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63904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Очистка промышленных стоков  должна отвечать не только критерию обеспечения необходимого качества очистки сточной воды </a:t>
            </a:r>
            <a:r>
              <a:rPr lang="ru-RU" sz="2000" dirty="0" smtClean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(в </a:t>
            </a:r>
            <a:r>
              <a:rPr lang="ru-RU" sz="2000" dirty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зависимости от точки сброса ПДК </a:t>
            </a:r>
            <a:r>
              <a:rPr lang="ru-RU" sz="2000" dirty="0" err="1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горводоканала</a:t>
            </a:r>
            <a:r>
              <a:rPr lang="ru-RU" sz="2000" dirty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, либо водоемы), но и обеспечивать высокую интенсивность процесса обезвреживания, компактность очистных сооружений при экономии ресурсов и энергии, минимальном образовании вторичных отходов, утилизация </a:t>
            </a:r>
            <a:r>
              <a:rPr lang="ru-RU" sz="2000" dirty="0" err="1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нефтешламовых</a:t>
            </a:r>
            <a:r>
              <a:rPr lang="ru-RU" sz="2000" dirty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отходов.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     Большинство современных технологий отвечают этим требованиям.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ru-RU" sz="2000" dirty="0" smtClean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Предлагаемая </a:t>
            </a:r>
            <a:r>
              <a:rPr lang="ru-RU" sz="2000" dirty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нами система очистки – это комбинированная система из фильтров и флотационной установки</a:t>
            </a:r>
            <a:r>
              <a:rPr lang="ru-RU" sz="2000" dirty="0" smtClean="0">
                <a:solidFill>
                  <a:srgbClr val="4B4B4B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.</a:t>
            </a:r>
            <a:r>
              <a:rPr lang="ru-RU" sz="2000" dirty="0"/>
              <a:t>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491729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Очистка </a:t>
            </a:r>
            <a:r>
              <a:rPr lang="ru-RU" sz="2000" b="1" dirty="0" err="1" smtClean="0">
                <a:solidFill>
                  <a:srgbClr val="00B050"/>
                </a:solidFill>
              </a:rPr>
              <a:t>промстоков</a:t>
            </a:r>
            <a:r>
              <a:rPr lang="ru-RU" sz="2000" b="1" dirty="0" smtClean="0">
                <a:solidFill>
                  <a:srgbClr val="00B050"/>
                </a:solidFill>
              </a:rPr>
              <a:t>  от </a:t>
            </a:r>
            <a:r>
              <a:rPr lang="ru-RU" sz="2000" b="1" dirty="0" err="1" smtClean="0">
                <a:solidFill>
                  <a:srgbClr val="00B050"/>
                </a:solidFill>
              </a:rPr>
              <a:t>нефтешлама</a:t>
            </a:r>
            <a:r>
              <a:rPr lang="ru-RU" sz="2000" b="1" dirty="0" smtClean="0">
                <a:solidFill>
                  <a:srgbClr val="00B050"/>
                </a:solidFill>
              </a:rPr>
              <a:t>.</a:t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Реконструкция </a:t>
            </a:r>
            <a:r>
              <a:rPr lang="ru-RU" sz="2000" b="1" dirty="0" err="1" smtClean="0">
                <a:solidFill>
                  <a:schemeClr val="tx1"/>
                </a:solidFill>
              </a:rPr>
              <a:t>флотаторной</a:t>
            </a:r>
            <a:r>
              <a:rPr lang="ru-RU" sz="2000" b="1" dirty="0" smtClean="0">
                <a:solidFill>
                  <a:schemeClr val="tx1"/>
                </a:solidFill>
              </a:rPr>
              <a:t> депо Чернышевск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51520" y="980728"/>
            <a:ext cx="3816424" cy="3456384"/>
          </a:xfrm>
          <a:prstGeom prst="rect">
            <a:avLst/>
          </a:prstGeom>
        </p:spPr>
      </p:pic>
      <p:pic>
        <p:nvPicPr>
          <p:cNvPr id="5" name="Рисунок 4" descr="\\192.168.10.75\Documents\06 Объекты\_2016\004 ТурСиб\доклад\DSC_0374 чернышевск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7"/>
          <a:stretch>
            <a:fillRect/>
          </a:stretch>
        </p:blipFill>
        <p:spPr bwMode="auto">
          <a:xfrm>
            <a:off x="4283968" y="980728"/>
            <a:ext cx="4176464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/>
          <p:nvPr/>
        </p:nvSpPr>
        <p:spPr>
          <a:xfrm>
            <a:off x="971600" y="4653136"/>
            <a:ext cx="2232248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b="1" dirty="0" smtClean="0"/>
              <a:t>До реконструкции</a:t>
            </a:r>
            <a:endParaRPr lang="ru-RU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/>
          <p:nvPr/>
        </p:nvSpPr>
        <p:spPr>
          <a:xfrm>
            <a:off x="5220072" y="4581128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b="1" dirty="0" smtClean="0"/>
              <a:t>После реконструкции</a:t>
            </a:r>
            <a:endParaRPr lang="ru-RU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уф 2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2376264" cy="184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упфбм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96952"/>
            <a:ext cx="15113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5" y="2803860"/>
            <a:ext cx="3664875" cy="213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286937"/>
            <a:ext cx="484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Оборудование для очистки </a:t>
            </a:r>
            <a:r>
              <a:rPr lang="ru-RU" dirty="0" err="1" smtClean="0"/>
              <a:t>промстоков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472495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Напорные фильтры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56612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Нефтеловушка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55777" y="23488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Флотатор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1556792"/>
          <a:ext cx="6772989" cy="3173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0629"/>
                <a:gridCol w="1157360"/>
                <a:gridCol w="1410229"/>
                <a:gridCol w="1429680"/>
                <a:gridCol w="1025091"/>
              </a:tblGrid>
              <a:tr h="802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Наименование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 загрязнителя 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Исходная концентрация 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 мг/л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Концентрация после оборудования «ИНСТЭБ», мг/л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Концентрация после </a:t>
                      </a:r>
                      <a:r>
                        <a:rPr lang="ru-RU" sz="1200" dirty="0" err="1">
                          <a:effectLst/>
                          <a:latin typeface="Bookman Old Style" panose="02050604050505020204" pitchFamily="18" charset="0"/>
                        </a:rPr>
                        <a:t>биопрудов</a:t>
                      </a: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, мг/л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ПДК, 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indent="1905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мг/л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9525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Взвешенные вещества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200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&lt;200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&lt;200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190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Хром общий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1,1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9525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Железо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14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0,3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0,3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9525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Никель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0,02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0,02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0,02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190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Кадмий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0,01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0,001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0,001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0,001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9525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Свинец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0,09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0,01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0,01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0,01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190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Ртуть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0,0017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0,0005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0,0005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0,0005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190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Нефтепродукты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157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0,3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&lt; 0,3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0,3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9525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Аммонийный ион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680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68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1,5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190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Фториды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6,9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4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0,7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0,7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0572">
                <a:tc>
                  <a:txBody>
                    <a:bodyPr/>
                    <a:lstStyle/>
                    <a:p>
                      <a:pPr indent="1905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Нитраты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310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310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Bookman Old Style" panose="02050604050505020204" pitchFamily="18" charset="0"/>
                        </a:rPr>
                        <a:t>45</a:t>
                      </a:r>
                      <a:endParaRPr lang="ru-RU" sz="120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45</a:t>
                      </a:r>
                      <a:endParaRPr lang="ru-RU" sz="1200" dirty="0">
                        <a:effectLst/>
                        <a:latin typeface="Bookman Old Style" panose="02050604050505020204" pitchFamily="18" charset="0"/>
                        <a:ea typeface="Lucida Sans Unicode" panose="020B060203050402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27584" y="836712"/>
            <a:ext cx="48488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indent="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9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Расчетная (ориентировочная) степень очистки сточных вод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13912" r="2561" b="10362"/>
          <a:stretch>
            <a:fillRect/>
          </a:stretch>
        </p:blipFill>
        <p:spPr>
          <a:xfrm>
            <a:off x="390292" y="1048215"/>
            <a:ext cx="8519531" cy="4995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очистки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промстоков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мытья колесных пар депо Карасук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47" y="1669385"/>
            <a:ext cx="3786313" cy="28397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80" y="1669384"/>
            <a:ext cx="3055104" cy="4599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60" y="4511907"/>
            <a:ext cx="3788300" cy="1725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7360" b="28504"/>
          <a:stretch>
            <a:fillRect/>
          </a:stretch>
        </p:blipFill>
        <p:spPr>
          <a:xfrm>
            <a:off x="539552" y="260648"/>
            <a:ext cx="5945732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79"/>
            <a:ext cx="6390456" cy="4407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	Для </a:t>
            </a: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того, чтобы не быть завязанными на </a:t>
            </a: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обеспечение нормативно-допустимых </a:t>
            </a: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сбросов и в целях экономии </a:t>
            </a: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ресурсов, </a:t>
            </a: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в депо можно перейти на оборотное техническое </a:t>
            </a: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водопотребление, т.е</a:t>
            </a: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. стоки подаются в накопительные емкости, проходят очистку через систему </a:t>
            </a: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фильтров, флотаторы </a:t>
            </a: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и через другие накопительные емкости подаются на мойку. </a:t>
            </a:r>
            <a:endParaRPr lang="ru-RU" dirty="0" smtClean="0">
              <a:solidFill>
                <a:srgbClr val="4B4B4B"/>
              </a:solidFill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	</a:t>
            </a: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Это </a:t>
            </a: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позволяет экономить водопотребление и водоотведение.</a:t>
            </a:r>
            <a:endParaRPr lang="ru-RU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	При </a:t>
            </a: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стоках 10м3 в час экономия в год составит примерно миллион </a:t>
            </a: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рублей  </a:t>
            </a:r>
            <a:endParaRPr lang="ru-RU" dirty="0" smtClean="0">
              <a:solidFill>
                <a:srgbClr val="4B4B4B"/>
              </a:solidFill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(</a:t>
            </a: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10м3/час*24 ч*(13,51+10,36)*0,7(неравномерность стоков) *0,9(подпитка)</a:t>
            </a:r>
            <a:endParaRPr lang="ru-RU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5726*365*0,7*0,9=1 316 </a:t>
            </a:r>
            <a:r>
              <a:rPr lang="ru-RU" dirty="0" smtClean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693 руб./год</a:t>
            </a:r>
            <a:endParaRPr lang="ru-RU" dirty="0">
              <a:ea typeface="Times New Roman" panose="02020603050405020304" pitchFamily="18" charset="0"/>
            </a:endParaRPr>
          </a:p>
          <a:p>
            <a:pPr algn="just">
              <a:lnSpc>
                <a:spcPts val="1050"/>
              </a:lnSpc>
              <a:spcAft>
                <a:spcPts val="0"/>
              </a:spcAft>
            </a:pPr>
            <a:r>
              <a:rPr lang="ru-RU" dirty="0">
                <a:solidFill>
                  <a:srgbClr val="4B4B4B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 </a:t>
            </a:r>
            <a:endParaRPr lang="ru-RU" dirty="0">
              <a:ea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a typeface="Calibri" panose="020F0502020204030204" charset="0"/>
                <a:cs typeface="Times New Roman" panose="02020603050405020304" pitchFamily="18" charset="0"/>
              </a:rPr>
              <a:t>	</a:t>
            </a:r>
            <a:endParaRPr lang="ru-RU" dirty="0">
              <a:effectLst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2099320"/>
          </a:xfrm>
        </p:spPr>
        <p:txBody>
          <a:bodyPr>
            <a:noAutofit/>
          </a:bodyPr>
          <a:lstStyle/>
          <a:p>
            <a:r>
              <a:rPr lang="ru-RU" sz="1800" dirty="0" smtClean="0"/>
              <a:t>Основные направления деятельности нашей компании - инженерные решения, связанные с энергетикой, водой и её качеством. В решении задач мы используем новые технологии и разработки наших инженеров и мировых производителей оборудования для водоснабжения. Наш опыт позволяет экономно посмотреть на использование энергоресурсов.</a:t>
            </a:r>
            <a:endParaRPr lang="ru-RU" sz="1800" dirty="0"/>
          </a:p>
        </p:txBody>
      </p:sp>
      <p:sp>
        <p:nvSpPr>
          <p:cNvPr id="5" name="Заголовок 1"/>
          <p:cNvSpPr txBox="1"/>
          <p:nvPr/>
        </p:nvSpPr>
        <p:spPr>
          <a:xfrm>
            <a:off x="611560" y="2780928"/>
            <a:ext cx="6347713" cy="1512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Группа  Компаний "</a:t>
            </a:r>
            <a:r>
              <a:rPr lang="ru-RU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Инток</a:t>
            </a:r>
            <a:r>
              <a:rPr lang="ru-RU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" работает и успешно развивается с 1997 года. Имеет большой опыт работы в области   теплоэнергетики, коммунальном хозяйстве, легкой и пищевой промышленности, производстве алкогольных и безалкогольных напитков, фармацевтики.</a:t>
            </a:r>
            <a:endParaRPr lang="ru-RU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/>
          <p:nvPr/>
        </p:nvSpPr>
        <p:spPr>
          <a:xfrm>
            <a:off x="683568" y="4509120"/>
            <a:ext cx="6347713" cy="1512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Высокий инженерно-технический опыт, потенциал и развитая производственно-техническая база позволяют нам выполнять полный объем работ: обследование, проектирование, комплектация, монтаж, запуск в эксплуатацию и сервисное обслуживание.</a:t>
            </a:r>
            <a:endParaRPr lang="ru-RU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867666"/>
            <a:ext cx="2743200" cy="936104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Цель наших работ: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04048" y="1772816"/>
            <a:ext cx="3682752" cy="388843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разработка и внедрение современных технологий и оборудования для обезвреживания, переработки и утилизации </a:t>
            </a:r>
            <a:r>
              <a:rPr lang="ru-RU" dirty="0" err="1"/>
              <a:t>нефтемаслоотходов</a:t>
            </a:r>
            <a:r>
              <a:rPr lang="ru-RU" dirty="0"/>
              <a:t>, санации </a:t>
            </a:r>
            <a:r>
              <a:rPr lang="ru-RU" dirty="0" err="1"/>
              <a:t>нефтезагрязненных</a:t>
            </a:r>
            <a:r>
              <a:rPr lang="ru-RU" dirty="0"/>
              <a:t> земель и использованию продуктов утилизации в экономике регионов;</a:t>
            </a:r>
            <a:endParaRPr lang="ru-RU" dirty="0"/>
          </a:p>
          <a:p>
            <a:r>
              <a:rPr lang="ru-RU" dirty="0"/>
              <a:t>создание специализированных предприятий (пунктов) по переработке и утилизации </a:t>
            </a:r>
            <a:r>
              <a:rPr lang="ru-RU" dirty="0" err="1"/>
              <a:t>нефтемаслоотходов</a:t>
            </a:r>
            <a:r>
              <a:rPr lang="ru-RU" dirty="0"/>
              <a:t> и ликвидации очагов загрязнений.</a:t>
            </a:r>
            <a:endParaRPr lang="ru-RU" dirty="0"/>
          </a:p>
          <a:p>
            <a:endParaRPr lang="ru-RU" dirty="0"/>
          </a:p>
        </p:txBody>
      </p:sp>
      <p:pic>
        <p:nvPicPr>
          <p:cNvPr id="14338" name="Picture 2" descr="Безымяwwwнный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775634" cy="38238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1"/>
          <a:stretch>
            <a:fillRect/>
          </a:stretch>
        </p:blipFill>
        <p:spPr>
          <a:xfrm>
            <a:off x="323528" y="404664"/>
            <a:ext cx="7416824" cy="5832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587727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Обследование сетей канализации депо Новосибирск, выпуск отчета. Разработка режимов работы сети.</a:t>
            </a:r>
            <a:endParaRPr lang="ru-RU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6770713" cy="1019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Принципиальная схема станции биологической очистки хозяйственно-бытовых сточных вод производительностью 600 м3/</a:t>
            </a:r>
            <a:r>
              <a:rPr lang="ru-RU" sz="2000" dirty="0" err="1" smtClean="0">
                <a:solidFill>
                  <a:schemeClr val="tx1"/>
                </a:solidFill>
              </a:rPr>
              <a:t>сут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6768752" cy="4784561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6347713" cy="1019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Блок-схема </a:t>
            </a:r>
            <a:r>
              <a:rPr lang="ru-RU" sz="2000" dirty="0">
                <a:solidFill>
                  <a:schemeClr val="tx1"/>
                </a:solidFill>
              </a:rPr>
              <a:t>станции биологической очистки хозяйственно-бытовых сточных вод производительностью 600 м3/</a:t>
            </a:r>
            <a:r>
              <a:rPr lang="ru-RU" sz="2000" dirty="0" err="1">
                <a:solidFill>
                  <a:schemeClr val="tx1"/>
                </a:solidFill>
              </a:rPr>
              <a:t>сут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628800"/>
            <a:ext cx="7146371" cy="505148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6347713" cy="875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</a:rPr>
              <a:t>Описание технологической схемы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12776"/>
            <a:ext cx="6347714" cy="388077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Технология очистки хозяйственно-бытовых сточных вод включает следующие этапы:</a:t>
            </a:r>
            <a:endParaRPr lang="ru-RU" dirty="0"/>
          </a:p>
          <a:p>
            <a:pPr lvl="0"/>
            <a:r>
              <a:rPr lang="ru-RU" dirty="0"/>
              <a:t>Усреднение сточных вод по качественному и количественному составу в </a:t>
            </a:r>
            <a:r>
              <a:rPr lang="ru-RU" dirty="0" err="1"/>
              <a:t>усреднителе</a:t>
            </a:r>
            <a:r>
              <a:rPr lang="ru-RU" dirty="0"/>
              <a:t> (не входит в объем поставки)</a:t>
            </a:r>
            <a:endParaRPr lang="ru-RU" dirty="0"/>
          </a:p>
          <a:p>
            <a:pPr lvl="0"/>
            <a:r>
              <a:rPr lang="ru-RU" dirty="0"/>
              <a:t>Блок механической очистки на </a:t>
            </a:r>
            <a:r>
              <a:rPr lang="ru-RU" dirty="0" err="1"/>
              <a:t>мелкопрозорной</a:t>
            </a:r>
            <a:r>
              <a:rPr lang="ru-RU" dirty="0"/>
              <a:t> решетке и тангенциальной песколовке;</a:t>
            </a:r>
            <a:endParaRPr lang="ru-RU" dirty="0"/>
          </a:p>
          <a:p>
            <a:pPr lvl="0"/>
            <a:r>
              <a:rPr lang="ru-RU" dirty="0"/>
              <a:t>Блок биологической очистки с обеспечением аэробных и анаэробных условий для оптимизации процессов окисления и восстановления азотсодержащих соединений и блоками объемной загрузки для иммобилизации микроорганизмов активного ила;</a:t>
            </a:r>
            <a:endParaRPr lang="ru-RU" dirty="0"/>
          </a:p>
          <a:p>
            <a:pPr lvl="0"/>
            <a:r>
              <a:rPr lang="ru-RU" dirty="0"/>
              <a:t>Блок доочистки последовательно в </a:t>
            </a:r>
            <a:r>
              <a:rPr lang="ru-RU" dirty="0" err="1"/>
              <a:t>биореакторе</a:t>
            </a:r>
            <a:r>
              <a:rPr lang="ru-RU" dirty="0"/>
              <a:t> с ершовой загрузке, фильтрах доочистки и сорбционном фильтре с предварительной коагуляцией (химической </a:t>
            </a:r>
            <a:r>
              <a:rPr lang="ru-RU" dirty="0" err="1"/>
              <a:t>дефосфатацией</a:t>
            </a:r>
            <a:r>
              <a:rPr lang="ru-RU" dirty="0"/>
              <a:t>);</a:t>
            </a:r>
            <a:endParaRPr lang="ru-RU" dirty="0"/>
          </a:p>
          <a:p>
            <a:pPr lvl="0"/>
            <a:r>
              <a:rPr lang="ru-RU" dirty="0"/>
              <a:t>Блок обеззараживания очищенных сточных вод ультрафиолетовым излучением;</a:t>
            </a:r>
            <a:endParaRPr lang="ru-RU" dirty="0"/>
          </a:p>
          <a:p>
            <a:pPr lvl="0"/>
            <a:r>
              <a:rPr lang="ru-RU" dirty="0"/>
              <a:t>Блок обезвоживания осадка.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184575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err="1" smtClean="0"/>
              <a:t>Энергоаудит</a:t>
            </a:r>
            <a:r>
              <a:rPr lang="ru-RU" sz="2000" b="1" dirty="0" smtClean="0"/>
              <a:t> котельных и тепловых сетей г.Тугулым.</a:t>
            </a:r>
            <a:endParaRPr lang="ru-RU" sz="2000" dirty="0"/>
          </a:p>
        </p:txBody>
      </p:sp>
      <p:pic>
        <p:nvPicPr>
          <p:cNvPr id="4" name="Рисунок 3" descr="C:\Users\OG\Desktop\ОГ\Мои документы\тугулым1\фото котельных\котельная 1-1\P1090051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17388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OG\Desktop\ОГ\Мои документы\тугулым1\фото котельных\Котельная 4\P10902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19188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OG\Desktop\ОГ\Мои документы\тугулым1\фото котельных\котельная 1-3\P10901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162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OG\Desktop\ОГ\Мои документы\тугулым1\фото котельных\Котельная 3\P10903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17136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OG\Desktop\ОГ\Мои документы\тугулым1\фото котельных\Котельная 5\P10903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19188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OG\Desktop\ОГ\Мои документы\тугулым1\фото котельных\Котельная 6\P10900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19188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OG\Desktop\ОГ\Мои документы\тугулым1\фото котельных\Котельная 7\P109038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29000"/>
            <a:ext cx="108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OG\Desktop\ОГ\Мои документы\тугулым1\фото котельных\Котельная 8\P109027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57192"/>
            <a:ext cx="19188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OG\Desktop\ОГ\Мои документы\тугулым1\фото котельных\Котельная1-2\бойлер отопл (не в работе) 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157192"/>
            <a:ext cx="19188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OG\Desktop\ОГ\Мои документы\тугулым1\фото котельных\Котельная 2\P109015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57192"/>
            <a:ext cx="16776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Заголовок 1"/>
          <p:cNvSpPr txBox="1"/>
          <p:nvPr/>
        </p:nvSpPr>
        <p:spPr>
          <a:xfrm>
            <a:off x="323528" y="764704"/>
            <a:ext cx="6768752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ru-RU" sz="2000" dirty="0" smtClean="0"/>
              <a:t>В ходе проведения работ было обследовано одиннадцать котельных</a:t>
            </a:r>
            <a:endParaRPr lang="ru-RU" sz="2000" dirty="0" smtClean="0"/>
          </a:p>
          <a:p>
            <a:r>
              <a:rPr lang="ru-RU" sz="2000" dirty="0" smtClean="0"/>
              <a:t> с тепловыми сетями. Выпущен отчет по итогам обследования. Разработаны мероприятия по энергосбережению и произведены расчеты для </a:t>
            </a:r>
            <a:r>
              <a:rPr lang="ru-RU" sz="2000" dirty="0" err="1" smtClean="0"/>
              <a:t>инвестпрограммы</a:t>
            </a:r>
            <a:r>
              <a:rPr lang="ru-RU" sz="2000" dirty="0" smtClean="0"/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488832" cy="86409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Реконструкция Новосибирского </a:t>
            </a:r>
            <a:r>
              <a:rPr lang="ru-RU" sz="2000" b="1" dirty="0" err="1" smtClean="0"/>
              <a:t>электровозоремонтного</a:t>
            </a:r>
            <a:br>
              <a:rPr lang="ru-RU" sz="2000" b="1" dirty="0" smtClean="0"/>
            </a:br>
            <a:r>
              <a:rPr lang="ru-RU" sz="2000" b="1" dirty="0" smtClean="0"/>
              <a:t>завода.</a:t>
            </a:r>
            <a:br>
              <a:rPr lang="ru-RU" sz="1800" b="1" dirty="0" smtClean="0"/>
            </a:br>
            <a:r>
              <a:rPr lang="ru-RU" sz="1800" b="1" dirty="0" smtClean="0"/>
              <a:t>Переход с жидкого топлива и угля на газ.</a:t>
            </a:r>
            <a:br>
              <a:rPr lang="ru-RU" dirty="0" smtClean="0"/>
            </a:b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5"/>
            <a:ext cx="6347714" cy="172819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200"/>
              </a:spcBef>
              <a:buNone/>
            </a:pPr>
            <a:r>
              <a:rPr lang="ru-RU" sz="1400" b="1" dirty="0" smtClean="0"/>
              <a:t>В рамках реконструкции были выполнены следующие работы:</a:t>
            </a:r>
            <a:endParaRPr lang="ru-RU" sz="1400" dirty="0" smtClean="0"/>
          </a:p>
          <a:p>
            <a:pPr lvl="0">
              <a:spcBef>
                <a:spcPts val="200"/>
              </a:spcBef>
            </a:pPr>
            <a:r>
              <a:rPr lang="ru-RU" sz="1400" b="1" dirty="0" smtClean="0"/>
              <a:t>Обследование литейного и кузнечного цехов, котельной с расчетом необходимой мощности.</a:t>
            </a:r>
            <a:endParaRPr lang="ru-RU" sz="1400" dirty="0" smtClean="0"/>
          </a:p>
          <a:p>
            <a:pPr lvl="0">
              <a:spcBef>
                <a:spcPts val="200"/>
              </a:spcBef>
            </a:pPr>
            <a:r>
              <a:rPr lang="ru-RU" sz="1400" b="1" dirty="0" smtClean="0"/>
              <a:t>Выполнен проект реконструкции литейного и кузнечного производства завода и выполнена сама реконструкция.</a:t>
            </a:r>
            <a:endParaRPr lang="ru-RU" sz="1400" dirty="0" smtClean="0"/>
          </a:p>
          <a:p>
            <a:pPr lvl="0">
              <a:spcBef>
                <a:spcPts val="200"/>
              </a:spcBef>
            </a:pPr>
            <a:r>
              <a:rPr lang="ru-RU" sz="1400" b="1" dirty="0" smtClean="0"/>
              <a:t>Проект газопровода, монтаж и сдача в эксплуатацию. </a:t>
            </a:r>
            <a:endParaRPr lang="ru-RU" sz="1400" dirty="0" smtClean="0"/>
          </a:p>
          <a:p>
            <a:pPr lvl="0">
              <a:spcBef>
                <a:spcPts val="200"/>
              </a:spcBef>
            </a:pPr>
            <a:r>
              <a:rPr lang="ru-RU" sz="1400" b="1" dirty="0" smtClean="0"/>
              <a:t>Установка парового и водогрейного котлов. (проект, поставка оборудования, монтаж, пуско-наладочные работы, сдача в эксплуатацию)</a:t>
            </a:r>
            <a:endParaRPr lang="ru-RU" sz="1400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11560" y="3140968"/>
            <a:ext cx="2458800" cy="3276000"/>
          </a:xfrm>
          <a:prstGeom prst="rect">
            <a:avLst/>
          </a:prstGeom>
        </p:spPr>
      </p:pic>
      <p:pic>
        <p:nvPicPr>
          <p:cNvPr id="5" name="Рисунок 4" descr="\\192.168.10.75\Documents\11 Фото Инток праздники\работа\IMG-20160216-WA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8"/>
          <a:stretch>
            <a:fillRect/>
          </a:stretch>
        </p:blipFill>
        <p:spPr bwMode="auto">
          <a:xfrm>
            <a:off x="3275856" y="3140968"/>
            <a:ext cx="3384376" cy="32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05264"/>
            <a:ext cx="8147248" cy="432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Монтаж водогрейного котла (75т.) через боковой проем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6696744" cy="1674832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chemeClr val="tx1"/>
                </a:solidFill>
              </a:rPr>
              <a:t> 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Z:\14 Для рекламы\Для Крыма\IMG_1521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536" y="476672"/>
            <a:ext cx="82089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14 Для рекламы\Для Крыма\IMG_1521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47936" y="629072"/>
            <a:ext cx="82089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Z:\14 Для рекламы\Для Крыма\P1100983.JPG"/>
          <p:cNvPicPr/>
          <p:nvPr/>
        </p:nvPicPr>
        <p:blipFill>
          <a:blip r:embed="rId1" cstate="print"/>
          <a:srcRect l="8383" r="17365"/>
          <a:stretch>
            <a:fillRect/>
          </a:stretch>
        </p:blipFill>
        <p:spPr bwMode="auto">
          <a:xfrm>
            <a:off x="179512" y="1052736"/>
            <a:ext cx="439248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Z:\14 Для рекламы\Для Крыма\P1110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052736"/>
            <a:ext cx="410445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2"/>
          <p:cNvSpPr txBox="1"/>
          <p:nvPr/>
        </p:nvSpPr>
        <p:spPr>
          <a:xfrm>
            <a:off x="539552" y="5661248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Монтаж котла (25т.) через кровлю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\\192.168.10.75\Documents\14 Для рекламы\Для Крыма\IMGA2077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Объект 2"/>
          <p:cNvSpPr txBox="1"/>
          <p:nvPr/>
        </p:nvSpPr>
        <p:spPr>
          <a:xfrm>
            <a:off x="539552" y="6021288"/>
            <a:ext cx="5987008" cy="4320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Монтаж дымовой трубы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6347713" cy="136815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Наша компания успешно решает все </a:t>
            </a:r>
            <a:r>
              <a:rPr lang="ru-RU" sz="1800" dirty="0" err="1" smtClean="0">
                <a:solidFill>
                  <a:srgbClr val="00B050"/>
                </a:solidFill>
              </a:rPr>
              <a:t>проблеммы</a:t>
            </a:r>
            <a:r>
              <a:rPr lang="ru-RU" sz="1800" dirty="0" smtClean="0">
                <a:solidFill>
                  <a:srgbClr val="00B050"/>
                </a:solidFill>
              </a:rPr>
              <a:t>, связанные с качеством воды и очисткой стоков как для производственных процессов, так и для   нужд населения.</a:t>
            </a:r>
            <a:endParaRPr lang="ru-RU" sz="18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3212976"/>
            <a:ext cx="6347714" cy="302433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фильтровальное оборудование (механическая фильтрация, осветление, удаление железа, марганца, сероводорода, нежелательного запаха и привкуса);</a:t>
            </a:r>
            <a:endParaRPr lang="ru-RU" sz="1600" dirty="0" smtClean="0"/>
          </a:p>
          <a:p>
            <a:r>
              <a:rPr lang="ru-RU" sz="1600" dirty="0" smtClean="0"/>
              <a:t> установки </a:t>
            </a:r>
            <a:r>
              <a:rPr lang="ru-RU" sz="1600" dirty="0" err="1" smtClean="0"/>
              <a:t>декорбанизации</a:t>
            </a:r>
            <a:r>
              <a:rPr lang="ru-RU" sz="1600" dirty="0" smtClean="0"/>
              <a:t>;</a:t>
            </a:r>
            <a:endParaRPr lang="ru-RU" sz="1600" dirty="0" smtClean="0"/>
          </a:p>
          <a:p>
            <a:r>
              <a:rPr lang="ru-RU" sz="1600" dirty="0" smtClean="0"/>
              <a:t> классические установки умягчения и обратный осмос;</a:t>
            </a:r>
            <a:endParaRPr lang="ru-RU" sz="1600" dirty="0" smtClean="0"/>
          </a:p>
          <a:p>
            <a:r>
              <a:rPr lang="ru-RU" sz="1600" dirty="0" smtClean="0"/>
              <a:t> установки ультрафиолетовой дезинфекции;</a:t>
            </a:r>
            <a:endParaRPr lang="ru-RU" sz="1600" dirty="0" smtClean="0"/>
          </a:p>
          <a:p>
            <a:r>
              <a:rPr lang="ru-RU" sz="1600" dirty="0" smtClean="0"/>
              <a:t> установки окисления примесей и стерилизации методом озонирования;</a:t>
            </a:r>
            <a:endParaRPr lang="ru-RU" sz="1600" dirty="0" smtClean="0"/>
          </a:p>
          <a:p>
            <a:r>
              <a:rPr lang="ru-RU" sz="1600" dirty="0" smtClean="0"/>
              <a:t> комплексы дозирования минералов и активных добавок.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4" name="Заголовок 1"/>
          <p:cNvSpPr txBox="1"/>
          <p:nvPr/>
        </p:nvSpPr>
        <p:spPr>
          <a:xfrm>
            <a:off x="611560" y="1844824"/>
            <a:ext cx="6347713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   </a:t>
            </a:r>
            <a:r>
              <a:rPr lang="ru-RU" sz="1600" dirty="0" smtClean="0"/>
              <a:t>  За время работы мы установили водоподготовительное и водоочистное оборудование во всех областях производства, где требуется вода специально подготовленного качества. </a:t>
            </a:r>
            <a:br>
              <a:rPr lang="ru-RU" sz="1600" dirty="0" smtClean="0"/>
            </a:br>
            <a:r>
              <a:rPr lang="ru-RU" sz="1600" dirty="0" smtClean="0"/>
              <a:t>Мы предлагаем современное оборудование теплоэнергетики, в пищевой и фармацевтической промышленности:</a:t>
            </a:r>
            <a:endParaRPr lang="ru-RU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2373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 стеклопластиковых футеровок дымовых труб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 descr="Z:\14 Для рекламы\Для Крыма\Изображение 089.jpg"/>
          <p:cNvPicPr/>
          <p:nvPr/>
        </p:nvPicPr>
        <p:blipFill>
          <a:blip r:embed="rId1" cstate="print"/>
          <a:srcRect b="5063"/>
          <a:stretch>
            <a:fillRect/>
          </a:stretch>
        </p:blipFill>
        <p:spPr bwMode="auto">
          <a:xfrm>
            <a:off x="251520" y="260648"/>
            <a:ext cx="84969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Перекладка кирпичной дымовой трубы (Н=26м)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 descr="Z:\14 Для рекламы\Для Крыма\Изображение 252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3528" y="404664"/>
            <a:ext cx="820891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Ремонт дымовой трубы (Н=82м)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Рисунок 5" descr="C:\Users\Bank\Desktop\фото\Брошюра ИНТОК\intok-18.jpg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/>
          <a:stretch>
            <a:fillRect/>
          </a:stretch>
        </p:blipFill>
        <p:spPr bwMode="auto">
          <a:xfrm>
            <a:off x="1187624" y="404664"/>
            <a:ext cx="4320480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Bank\Desktop\фото\P1110344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272808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5576" y="609329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Обвязка газовой горелки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Bank\Desktop\фото\WP_20180314_11_09_14_Pro.jpg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r="21499"/>
          <a:stretch>
            <a:fillRect/>
          </a:stretch>
        </p:blipFill>
        <p:spPr bwMode="auto">
          <a:xfrm>
            <a:off x="251520" y="548680"/>
            <a:ext cx="4608512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Z:\14 Для рекламы\Для Крыма\Фото0233.jpg"/>
          <p:cNvPicPr/>
          <p:nvPr/>
        </p:nvPicPr>
        <p:blipFill>
          <a:blip r:embed="rId2" cstate="print"/>
          <a:srcRect b="5058"/>
          <a:stretch>
            <a:fillRect/>
          </a:stretch>
        </p:blipFill>
        <p:spPr bwMode="auto">
          <a:xfrm>
            <a:off x="5004048" y="548680"/>
            <a:ext cx="39604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83568" y="544522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Монтаж наружных и внутренних сетей газоснабжения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Bank\Desktop\фото\IMG-20181013-WA0014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488832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15616" y="609329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Строительство котельных «под ключ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Котельная завода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Химфарм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347713" cy="720080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ГК «ИНТОК» тесно сотрудничает с Российскими железными дорогами.</a:t>
            </a:r>
            <a:br>
              <a:rPr lang="ru-RU" sz="1600" dirty="0" smtClean="0"/>
            </a:br>
            <a:r>
              <a:rPr lang="ru-RU" sz="1600" dirty="0" smtClean="0"/>
              <a:t> За 17 лет совместной работы выполнены следующие проектные и изыскательские работы:</a:t>
            </a:r>
            <a:br>
              <a:rPr lang="ru-RU" sz="1600" dirty="0" smtClean="0"/>
            </a:br>
            <a:endParaRPr lang="ru-RU" dirty="0"/>
          </a:p>
        </p:txBody>
      </p:sp>
      <p:pic>
        <p:nvPicPr>
          <p:cNvPr id="4" name="Рисунок 3" descr="Z:\14 Для рекламы\Для Крыма\image (3)11 - копия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15616" y="2852936"/>
            <a:ext cx="2381250" cy="180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\\192.168.10.75\Documents\14 Для рекламы\Для Крыма\childrailway030_c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52936"/>
            <a:ext cx="2380244" cy="179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Z:\14 Для рекламы\Для Крыма\870_580_fixedwidth.jpg"/>
          <p:cNvPicPr/>
          <p:nvPr/>
        </p:nvPicPr>
        <p:blipFill>
          <a:blip r:embed="rId3" cstate="print"/>
          <a:srcRect l="4976" r="15693"/>
          <a:stretch>
            <a:fillRect/>
          </a:stretch>
        </p:blipFill>
        <p:spPr bwMode="auto">
          <a:xfrm>
            <a:off x="1115616" y="4869160"/>
            <a:ext cx="2394487" cy="179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07904" y="4869160"/>
            <a:ext cx="3142800" cy="1767600"/>
          </a:xfrm>
          <a:prstGeom prst="rect">
            <a:avLst/>
          </a:prstGeom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611560" y="980728"/>
            <a:ext cx="6347714" cy="3880773"/>
          </a:xfrm>
        </p:spPr>
        <p:txBody>
          <a:bodyPr>
            <a:normAutofit/>
          </a:bodyPr>
          <a:lstStyle/>
          <a:p>
            <a:pPr marL="71755" indent="-179705">
              <a:spcBef>
                <a:spcPts val="0"/>
              </a:spcBef>
            </a:pPr>
            <a:r>
              <a:rPr lang="ru-RU" sz="1200" dirty="0" smtClean="0"/>
              <a:t>Реконструкция котельной и станции обезжелезивания Санатория-профилактория «Восток»</a:t>
            </a:r>
            <a:endParaRPr lang="ru-RU" sz="1200" dirty="0" smtClean="0"/>
          </a:p>
          <a:p>
            <a:pPr marL="71755" indent="-179705">
              <a:spcBef>
                <a:spcPts val="0"/>
              </a:spcBef>
            </a:pPr>
            <a:r>
              <a:rPr lang="ru-RU" sz="1200" dirty="0" smtClean="0"/>
              <a:t>Реконструкция котельной базы </a:t>
            </a:r>
            <a:r>
              <a:rPr lang="ru-RU" sz="1200" dirty="0" err="1" smtClean="0"/>
              <a:t>Локомотив,система</a:t>
            </a:r>
            <a:r>
              <a:rPr lang="ru-RU" sz="1200" dirty="0" smtClean="0"/>
              <a:t> водоподготовки, строительство бассейна и сауны.</a:t>
            </a:r>
            <a:endParaRPr lang="ru-RU" sz="1200" dirty="0" smtClean="0"/>
          </a:p>
          <a:p>
            <a:pPr marL="71755" indent="-179705">
              <a:spcBef>
                <a:spcPts val="0"/>
              </a:spcBef>
            </a:pPr>
            <a:r>
              <a:rPr lang="ru-RU" sz="1200" dirty="0" smtClean="0"/>
              <a:t>Система вентиляции и водоподготовка на Детской железной дороге. Этот объект уникален тем, что в воде 28 норм ПДК радона и солей Тяжелых металлов.</a:t>
            </a:r>
            <a:endParaRPr lang="ru-RU" sz="1200" dirty="0" smtClean="0"/>
          </a:p>
          <a:p>
            <a:pPr marL="71755" indent="-179705">
              <a:spcBef>
                <a:spcPts val="0"/>
              </a:spcBef>
            </a:pPr>
            <a:r>
              <a:rPr lang="ru-RU" sz="1200" dirty="0" smtClean="0"/>
              <a:t>Проектирование объектов городской инфраструктуры – фонтаны, пруды, очистка </a:t>
            </a:r>
            <a:r>
              <a:rPr lang="ru-RU" sz="1200" dirty="0" err="1" smtClean="0"/>
              <a:t>промстоков</a:t>
            </a:r>
            <a:r>
              <a:rPr lang="ru-RU" sz="1200" dirty="0" smtClean="0"/>
              <a:t> от мытья локомотивов и вагонов.</a:t>
            </a:r>
            <a:br>
              <a:rPr lang="ru-RU" sz="1400" dirty="0" smtClean="0"/>
            </a:br>
            <a:endParaRPr lang="ru-RU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347713" cy="80317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Проектирование грузовых транспортных терминалов  </a:t>
            </a:r>
            <a:r>
              <a:rPr lang="ru-RU" sz="2200" b="1" dirty="0" err="1" smtClean="0"/>
              <a:t>Алматы</a:t>
            </a:r>
            <a:r>
              <a:rPr lang="ru-RU" sz="2200" b="1" dirty="0" smtClean="0"/>
              <a:t> 1 ,</a:t>
            </a:r>
            <a:r>
              <a:rPr lang="ru-RU" sz="2200" b="1" dirty="0" err="1" smtClean="0"/>
              <a:t>Алматы</a:t>
            </a:r>
            <a:r>
              <a:rPr lang="ru-RU" sz="2200" b="1" dirty="0" smtClean="0"/>
              <a:t> 2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6696744" cy="5256584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400"/>
              </a:spcBef>
              <a:buNone/>
            </a:pPr>
            <a:r>
              <a:rPr lang="ru-RU" sz="1900" b="1" dirty="0" err="1" smtClean="0"/>
              <a:t>Алматы</a:t>
            </a:r>
            <a:r>
              <a:rPr lang="ru-RU" sz="1900" b="1" dirty="0" smtClean="0"/>
              <a:t> 1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Расчётный максимальный грузооборот контейнеров: </a:t>
            </a:r>
            <a:r>
              <a:rPr lang="ru-RU" sz="1900" dirty="0" smtClean="0"/>
              <a:t>50 400 контейнеров в год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Расчётный максимальный грузооборот по складу №1</a:t>
            </a:r>
            <a:r>
              <a:rPr lang="ru-RU" sz="1900" dirty="0" smtClean="0"/>
              <a:t>  - 1440 вагонов в год.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Расчётный максимальный грузооборот по складу №2</a:t>
            </a:r>
            <a:r>
              <a:rPr lang="ru-RU" sz="1900" dirty="0" smtClean="0"/>
              <a:t> - 960 вагонов в год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Расчётный максимальный грузооборот (по складу ответственного хранения)</a:t>
            </a:r>
            <a:r>
              <a:rPr lang="ru-RU" sz="1900" dirty="0" smtClean="0"/>
              <a:t> - 5600 вагонов в год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dirty="0" smtClean="0"/>
              <a:t>После реконструкции площадь складов увеличится до 17 124 </a:t>
            </a:r>
            <a:r>
              <a:rPr lang="ru-RU" sz="1900" dirty="0" err="1" smtClean="0"/>
              <a:t>м.кв</a:t>
            </a:r>
            <a:r>
              <a:rPr lang="ru-RU" sz="1900" dirty="0" smtClean="0"/>
              <a:t>, что, с учётом многоярусного стеллажного хранения составит и дополнительных козловых кранов позволит существенно увеличить общий грузопоток. Общая складская площадь после реконструкции составит 57 960 м.кв., 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dirty="0" smtClean="0"/>
              <a:t>В составе терминала площадью 22 Га: склады </a:t>
            </a:r>
            <a:r>
              <a:rPr lang="ru-RU" sz="1900" dirty="0" err="1" smtClean="0"/>
              <a:t>палетного</a:t>
            </a:r>
            <a:r>
              <a:rPr lang="ru-RU" sz="1900" dirty="0" smtClean="0"/>
              <a:t> хранения, административно-офисное здание-  5000м2, газовая котельная 2.5 </a:t>
            </a:r>
            <a:r>
              <a:rPr lang="ru-RU" sz="1900" dirty="0" err="1" smtClean="0"/>
              <a:t>Мвт</a:t>
            </a:r>
            <a:r>
              <a:rPr lang="ru-RU" sz="1900" dirty="0" smtClean="0"/>
              <a:t>, очистные сооружения ливневого стока.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dirty="0" smtClean="0"/>
              <a:t>Сейсмичность площадки – 10 баллов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b="1" dirty="0" smtClean="0"/>
              <a:t> </a:t>
            </a:r>
            <a:endParaRPr lang="ru-RU" sz="1900" dirty="0" smtClean="0"/>
          </a:p>
          <a:p>
            <a:pPr>
              <a:spcBef>
                <a:spcPts val="400"/>
              </a:spcBef>
              <a:buNone/>
            </a:pPr>
            <a:r>
              <a:rPr lang="ru-RU" sz="1900" b="1" dirty="0" err="1" smtClean="0"/>
              <a:t>Алматы</a:t>
            </a:r>
            <a:r>
              <a:rPr lang="ru-RU" sz="1900" b="1" dirty="0" smtClean="0"/>
              <a:t> 2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Расчет количества грузов, подлежащих хранению на складах: 6 867 тонн грузов единовременного хранения.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Расчётный максимальный грузооборот контейнеров: 16 800 контейнеров в год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Расчётный максимальный грузооборот по складу с </a:t>
            </a:r>
            <a:r>
              <a:rPr lang="ru-RU" sz="1900" i="1" dirty="0" err="1" smtClean="0"/>
              <a:t>терморежимом</a:t>
            </a:r>
            <a:r>
              <a:rPr lang="ru-RU" sz="1900" i="1" dirty="0" smtClean="0"/>
              <a:t> - 1920 вагонов в год.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Расчётный максимальный грузооборот по тёплому складу - 1920 вагонов в год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i="1" dirty="0" smtClean="0"/>
              <a:t>Расчётный максимальный грузооборот (по складу ответственного хранения) - 9000 вагонов в год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dirty="0" smtClean="0"/>
              <a:t>После реконструкции площадь складов увеличится 27648м.кв.,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dirty="0" smtClean="0"/>
              <a:t>В составе терминала площадью 20 Га: склады </a:t>
            </a:r>
            <a:r>
              <a:rPr lang="ru-RU" sz="1900" dirty="0" err="1" smtClean="0"/>
              <a:t>палетного</a:t>
            </a:r>
            <a:r>
              <a:rPr lang="ru-RU" sz="1900" dirty="0" smtClean="0"/>
              <a:t> хранения, административно-офисное здание-  5500м2, газовая котельная 2.5 </a:t>
            </a:r>
            <a:r>
              <a:rPr lang="ru-RU" sz="1900" dirty="0" err="1" smtClean="0"/>
              <a:t>Мвт</a:t>
            </a:r>
            <a:r>
              <a:rPr lang="ru-RU" sz="1900" dirty="0" smtClean="0"/>
              <a:t>, очистные сооружения ливневого стока. </a:t>
            </a:r>
            <a:endParaRPr lang="ru-RU" sz="1900" dirty="0" smtClean="0"/>
          </a:p>
          <a:p>
            <a:pPr>
              <a:spcBef>
                <a:spcPts val="400"/>
              </a:spcBef>
            </a:pPr>
            <a:r>
              <a:rPr lang="ru-RU" sz="1900" dirty="0" smtClean="0"/>
              <a:t>Сейсмичность площадки – 10 баллов</a:t>
            </a:r>
            <a:endParaRPr lang="ru-RU" sz="19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ÐÐ°ÑÑÐ¸Ð½ÐºÐ¸ Ð¿Ð¾ Ð·Ð°Ð¿ÑÐ¾ÑÑ ÑÐ¾ÑÐ¾Ð³ÑÐ°ÑÐ¸Ð¸ ÑÑÐ°Ð½ÑÐ¿Ð¾ÑÑÐ½ÑÑ ÑÐµÑÐ¼Ð¸Ð½Ð°Ð»Ð¾Ð²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6768752" cy="51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912768" cy="72008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Проект Новосибирского колледжа олимпийского резерва.</a:t>
            </a:r>
            <a:endParaRPr lang="ru-RU" sz="1800" dirty="0"/>
          </a:p>
        </p:txBody>
      </p:sp>
      <p:pic>
        <p:nvPicPr>
          <p:cNvPr id="4" name="Рисунок 3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6552728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/>
          <p:nvPr/>
        </p:nvSpPr>
        <p:spPr>
          <a:xfrm>
            <a:off x="611560" y="5877272"/>
            <a:ext cx="6120680" cy="72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ÐÐ¾Ð´Ð¾Ð¿ÑÐ¾Ð²Ð¾Ð´Ñ Ð¸ Ð²Ð¾Ð´Ð¾Ð¿Ð¾Ð´Ð³Ð¾ÑÐ¾Ð²ÐºÐ°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696744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41905" y="5975569"/>
            <a:ext cx="609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Компания «Чистая вода</a:t>
            </a:r>
            <a:r>
              <a:rPr lang="ru-RU" smtClean="0"/>
              <a:t>» Новосибирск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ÐÐ¾Ð´Ð¾Ð¿ÑÐ¾Ð²Ð¾Ð´Ñ Ð¸ Ð²Ð¾Ð´Ð¾Ð¿Ð¾Ð´Ð³Ð¾ÑÐ¾Ð²ÐºÐ°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6696744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41905" y="5975569"/>
            <a:ext cx="9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ООО "Объединенные Пивоварни Хейнекен" </a:t>
            </a:r>
            <a:r>
              <a:rPr lang="ru-RU" dirty="0" err="1"/>
              <a:t>г.Новосибирск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315307" cy="288509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9952" y="3212976"/>
            <a:ext cx="4693543" cy="3383579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1187624" y="5805264"/>
            <a:ext cx="2808312" cy="7920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b="1" dirty="0" smtClean="0"/>
              <a:t>ИТП и водоподготовка</a:t>
            </a:r>
            <a:endParaRPr lang="ru-RU" dirty="0"/>
          </a:p>
        </p:txBody>
      </p:sp>
      <p:sp>
        <p:nvSpPr>
          <p:cNvPr id="7" name="Заголовок 1"/>
          <p:cNvSpPr txBox="1"/>
          <p:nvPr/>
        </p:nvSpPr>
        <p:spPr>
          <a:xfrm>
            <a:off x="4716016" y="332656"/>
            <a:ext cx="4032448" cy="266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b="1" dirty="0" smtClean="0"/>
              <a:t>Очистные сооружения и реконструкция котельной ж/д депо </a:t>
            </a:r>
            <a:r>
              <a:rPr lang="ru-RU" b="1" dirty="0" err="1" smtClean="0"/>
              <a:t>Няндома</a:t>
            </a:r>
            <a:r>
              <a:rPr lang="ru-RU" b="1" dirty="0" smtClean="0"/>
              <a:t>: сбор нагрузок, проектирование, монтаж, запуск в эксплуатацию.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Очистные </a:t>
            </a:r>
            <a:r>
              <a:rPr lang="ru-RU" b="1" dirty="0" err="1" smtClean="0"/>
              <a:t>промстоков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\\192.168.10.75\Documents\14 Для рекламы\04 Фото Объектов\фото для сайта\фото работа\депо Няндома. водоподготовка\DSC_4190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" y="729000"/>
            <a:ext cx="6498272" cy="46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835696" y="616530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ИТП депо </a:t>
            </a:r>
            <a:r>
              <a:rPr lang="ru-RU" dirty="0" err="1" smtClean="0"/>
              <a:t>Няндма</a:t>
            </a:r>
            <a:r>
              <a:rPr lang="ru-RU" dirty="0" smtClean="0"/>
              <a:t> Архангельской области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\\192.168.10.75\Documents\14 Для рекламы\04 Фото Объектов\фото для сайта\фото работа\депо Няндома. водоподготовка\DSC_5055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7"/>
            <a:ext cx="648072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 flipH="1">
            <a:off x="1593383" y="5975569"/>
            <a:ext cx="413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Водоподготовка депо </a:t>
            </a:r>
            <a:r>
              <a:rPr lang="ru-RU" dirty="0" err="1" smtClean="0"/>
              <a:t>Няндома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\\192.168.10.75\Documents\14 Для рекламы\04 Фото Объектов\фото для сайта\фото работа\депо Няндома. водоподготовка\DSC_5051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6264696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49506" y="6237312"/>
            <a:ext cx="566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Водоподготовка </a:t>
            </a:r>
            <a:r>
              <a:rPr lang="ru-RU" dirty="0"/>
              <a:t>депо </a:t>
            </a:r>
            <a:r>
              <a:rPr lang="ru-RU" dirty="0" err="1"/>
              <a:t>Няндома</a:t>
            </a:r>
            <a:r>
              <a:rPr lang="ru-RU" dirty="0"/>
              <a:t>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8963</Words>
  <Application>WPS Presentation</Application>
  <PresentationFormat>Экран (4:3)</PresentationFormat>
  <Paragraphs>287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6" baseType="lpstr">
      <vt:lpstr>Arial</vt:lpstr>
      <vt:lpstr>SimSun</vt:lpstr>
      <vt:lpstr>Wingdings</vt:lpstr>
      <vt:lpstr>Wingdings 3</vt:lpstr>
      <vt:lpstr>Arial</vt:lpstr>
      <vt:lpstr>Trebuchet MS</vt:lpstr>
      <vt:lpstr>Microsoft YaHei</vt:lpstr>
      <vt:lpstr/>
      <vt:lpstr>Arial Unicode MS</vt:lpstr>
      <vt:lpstr>Calibri</vt:lpstr>
      <vt:lpstr>Verdana</vt:lpstr>
      <vt:lpstr>Times New Roman</vt:lpstr>
      <vt:lpstr>Tahoma</vt:lpstr>
      <vt:lpstr>Bookman Old Style</vt:lpstr>
      <vt:lpstr>Lucida Sans Unicode</vt:lpstr>
      <vt:lpstr>Times New Roman</vt:lpstr>
      <vt:lpstr>Аспект</vt:lpstr>
      <vt:lpstr>PowerPoint 演示文稿</vt:lpstr>
      <vt:lpstr>Основные направления деятельности нашей компании - инженерные решения, связанные с энергетикой, водой и её качеством. В решении задач мы используем новые технологии и разработки наших инженеров и мировых производителей оборудования для водоснабжения. Наш опыт позволяет экономно посмотреть на использование энергоресурсов.</vt:lpstr>
      <vt:lpstr> Наша компания успешно решает все проблеммы, связанные с качеством воды и очисткой стоков как для производственных процессов, так и для   нужд населения.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 На сегодня одной из важнейших задач отечественной экобиотехнологии является дальнейшее совершенствование биологических методов очистки сточных вод предприятий различных отраслей промышленности, включая очистку стоков локомотивных и вагонных депо, от промывки  колесных пар</vt:lpstr>
      <vt:lpstr>PowerPoint 演示文稿</vt:lpstr>
      <vt:lpstr>Очистка промстоков  от нефтешлама. Реконструкция флотаторной депо Чернышевск </vt:lpstr>
      <vt:lpstr>PowerPoint 演示文稿</vt:lpstr>
      <vt:lpstr>PowerPoint 演示文稿</vt:lpstr>
      <vt:lpstr>PowerPoint 演示文稿</vt:lpstr>
      <vt:lpstr>Установка очистки промстоков от мытья колесных пар депо Карасук</vt:lpstr>
      <vt:lpstr>PowerPoint 演示文稿</vt:lpstr>
      <vt:lpstr>PowerPoint 演示文稿</vt:lpstr>
      <vt:lpstr>Цель наших работ: </vt:lpstr>
      <vt:lpstr>PowerPoint 演示文稿</vt:lpstr>
      <vt:lpstr>Принципиальная схема станции биологической очистки хозяйственно-бытовых сточных вод производительностью 600 м3/сут</vt:lpstr>
      <vt:lpstr>Блок-схема станции биологической очистки хозяйственно-бытовых сточных вод производительностью 600 м3/сут</vt:lpstr>
      <vt:lpstr>Описание технологической схемы </vt:lpstr>
      <vt:lpstr>Энергоаудит котельных и тепловых сетей г.Тугулым.</vt:lpstr>
      <vt:lpstr>Реконструкция Новосибирского электровозоремонтного завода. Переход с жидкого топлива и угля на газ.  </vt:lpstr>
      <vt:lpstr>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ГК «ИНТОК» тесно сотрудничает с Российскими железными дорогами.  За 17 лет совместной работы выполнены следующие проектные и изыскательские работы: </vt:lpstr>
      <vt:lpstr>Проектирование грузовых транспортных терминалов  Алматы 1 ,Алматы 2 </vt:lpstr>
      <vt:lpstr>PowerPoint 演示文稿</vt:lpstr>
      <vt:lpstr>Проект Новосибирского колледжа олимпийского резерва.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ЗАО «ИНСТЭБ»</dc:title>
  <dc:creator>nuar</dc:creator>
  <cp:lastModifiedBy>ugrabar</cp:lastModifiedBy>
  <cp:revision>139</cp:revision>
  <cp:lastPrinted>2016-07-19T07:32:00Z</cp:lastPrinted>
  <dcterms:created xsi:type="dcterms:W3CDTF">2011-08-18T10:06:00Z</dcterms:created>
  <dcterms:modified xsi:type="dcterms:W3CDTF">2019-10-07T04:25:05Z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